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1"/>
  </p:sldMasterIdLst>
  <p:notesMasterIdLst>
    <p:notesMasterId r:id="rId31"/>
  </p:notesMasterIdLst>
  <p:sldIdLst>
    <p:sldId id="257" r:id="rId2"/>
    <p:sldId id="258" r:id="rId3"/>
    <p:sldId id="259" r:id="rId4"/>
    <p:sldId id="261" r:id="rId5"/>
    <p:sldId id="262" r:id="rId6"/>
    <p:sldId id="263" r:id="rId7"/>
    <p:sldId id="264" r:id="rId8"/>
    <p:sldId id="265" r:id="rId9"/>
    <p:sldId id="267" r:id="rId10"/>
    <p:sldId id="268" r:id="rId11"/>
    <p:sldId id="269" r:id="rId12"/>
    <p:sldId id="270" r:id="rId13"/>
    <p:sldId id="272" r:id="rId14"/>
    <p:sldId id="273" r:id="rId15"/>
    <p:sldId id="275" r:id="rId16"/>
    <p:sldId id="276" r:id="rId17"/>
    <p:sldId id="277" r:id="rId18"/>
    <p:sldId id="278" r:id="rId19"/>
    <p:sldId id="279" r:id="rId20"/>
    <p:sldId id="280" r:id="rId21"/>
    <p:sldId id="281" r:id="rId22"/>
    <p:sldId id="286" r:id="rId23"/>
    <p:sldId id="284" r:id="rId24"/>
    <p:sldId id="285" r:id="rId25"/>
    <p:sldId id="260" r:id="rId26"/>
    <p:sldId id="266" r:id="rId27"/>
    <p:sldId id="288" r:id="rId28"/>
    <p:sldId id="291"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29" autoAdjust="0"/>
    <p:restoredTop sz="86894" autoAdjust="0"/>
  </p:normalViewPr>
  <p:slideViewPr>
    <p:cSldViewPr snapToGrid="0">
      <p:cViewPr varScale="1">
        <p:scale>
          <a:sx n="54" d="100"/>
          <a:sy n="54" d="100"/>
        </p:scale>
        <p:origin x="-84" y="-117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736B3-23C1-4B53-85E8-AD4CF2976B73}" type="datetimeFigureOut">
              <a:rPr lang="en-US" smtClean="0"/>
              <a:pPr/>
              <a:t>6/10/2016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DBB78C-753C-48E8-B3A6-7844A97A9143}" type="slidenum">
              <a:rPr lang="en-US" smtClean="0"/>
              <a:pPr/>
              <a:t>‹#›</a:t>
            </a:fld>
            <a:endParaRPr lang="en-US" dirty="0"/>
          </a:p>
        </p:txBody>
      </p:sp>
    </p:spTree>
    <p:extLst>
      <p:ext uri="{BB962C8B-B14F-4D97-AF65-F5344CB8AC3E}">
        <p14:creationId xmlns:p14="http://schemas.microsoft.com/office/powerpoint/2010/main" xmlns="" val="144187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Practice using Porter’s five forces model.</a:t>
            </a:r>
          </a:p>
          <a:p>
            <a:pPr marL="171450" indent="-171450">
              <a:buFont typeface="Arial" panose="020B0604020202020204" pitchFamily="34" charset="0"/>
              <a:buChar char="•"/>
            </a:pPr>
            <a:r>
              <a:rPr lang="en-US" dirty="0" smtClean="0"/>
              <a:t>Understand how strategy determines decisions about everything, including IS.</a:t>
            </a:r>
          </a:p>
          <a:p>
            <a:pPr marL="171450" indent="-171450">
              <a:buFont typeface="Arial" panose="020B0604020202020204" pitchFamily="34" charset="0"/>
              <a:buChar char="•"/>
            </a:pPr>
            <a:r>
              <a:rPr lang="en-US" dirty="0" smtClean="0"/>
              <a:t>Consider the risks of changes in technology to competitive strategy.</a:t>
            </a:r>
          </a:p>
          <a:p>
            <a:pPr marL="171450" indent="-171450">
              <a:buFont typeface="Arial" panose="020B0604020202020204" pitchFamily="34" charset="0"/>
              <a:buChar char="•"/>
            </a:pPr>
            <a:r>
              <a:rPr lang="en-US" dirty="0" smtClean="0"/>
              <a:t>Help students understand how important it is to: </a:t>
            </a:r>
          </a:p>
          <a:p>
            <a:r>
              <a:rPr lang="en-US" dirty="0" smtClean="0"/>
              <a:t>     a. Know their employer’s competitive strategy.</a:t>
            </a:r>
          </a:p>
          <a:p>
            <a:r>
              <a:rPr lang="en-US" dirty="0" smtClean="0"/>
              <a:t>     b. Pay attention to that strategy in everything they do.</a:t>
            </a:r>
          </a:p>
          <a:p>
            <a:endParaRPr lang="en-US" dirty="0"/>
          </a:p>
        </p:txBody>
      </p:sp>
      <p:sp>
        <p:nvSpPr>
          <p:cNvPr id="4" name="Slide Number Placeholder 3"/>
          <p:cNvSpPr>
            <a:spLocks noGrp="1"/>
          </p:cNvSpPr>
          <p:nvPr>
            <p:ph type="sldNum" sz="quarter" idx="10"/>
          </p:nvPr>
        </p:nvSpPr>
        <p:spPr/>
        <p:txBody>
          <a:bodyPr/>
          <a:lstStyle/>
          <a:p>
            <a:fld id="{EDEC6814-C629-4FF6-90BD-A3F92FA0775E}" type="slidenum">
              <a:rPr lang="en-US" smtClean="0"/>
              <a:pPr/>
              <a:t>1</a:t>
            </a:fld>
            <a:endParaRPr lang="en-US" dirty="0"/>
          </a:p>
        </p:txBody>
      </p:sp>
    </p:spTree>
    <p:extLst>
      <p:ext uri="{BB962C8B-B14F-4D97-AF65-F5344CB8AC3E}">
        <p14:creationId xmlns:p14="http://schemas.microsoft.com/office/powerpoint/2010/main" xmlns="" val="1846859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a typeface="+mn-ea"/>
                <a:cs typeface="+mn-cs"/>
              </a:rPr>
              <a:t>Summary of primary activities of a generic value chain.</a:t>
            </a:r>
            <a:endParaRPr lang="en-US" dirty="0" smtClean="0"/>
          </a:p>
          <a:p>
            <a:endParaRPr lang="en-US" dirty="0"/>
          </a:p>
        </p:txBody>
      </p:sp>
      <p:sp>
        <p:nvSpPr>
          <p:cNvPr id="4" name="Slide Number Placeholder 3"/>
          <p:cNvSpPr>
            <a:spLocks noGrp="1"/>
          </p:cNvSpPr>
          <p:nvPr>
            <p:ph type="sldNum" sz="quarter" idx="10"/>
          </p:nvPr>
        </p:nvSpPr>
        <p:spPr/>
        <p:txBody>
          <a:bodyPr/>
          <a:lstStyle/>
          <a:p>
            <a:fld id="{EDEC6814-C629-4FF6-90BD-A3F92FA0775E}" type="slidenum">
              <a:rPr lang="en-US" smtClean="0"/>
              <a:pPr/>
              <a:t>11</a:t>
            </a:fld>
            <a:endParaRPr lang="en-US" dirty="0"/>
          </a:p>
        </p:txBody>
      </p:sp>
    </p:spTree>
    <p:extLst>
      <p:ext uri="{BB962C8B-B14F-4D97-AF65-F5344CB8AC3E}">
        <p14:creationId xmlns:p14="http://schemas.microsoft.com/office/powerpoint/2010/main" xmlns="" val="404401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Arial" panose="020B0604020202020204" pitchFamily="34" charset="0"/>
                <a:ea typeface="+mn-ea"/>
                <a:cs typeface="+mn-cs"/>
              </a:rPr>
              <a:t>Operations Value Chains for Bicycle Rental Companies</a:t>
            </a:r>
            <a:endParaRPr lang="en-US" dirty="0" smtClean="0"/>
          </a:p>
        </p:txBody>
      </p:sp>
      <p:sp>
        <p:nvSpPr>
          <p:cNvPr id="4" name="Slide Number Placeholder 3"/>
          <p:cNvSpPr>
            <a:spLocks noGrp="1"/>
          </p:cNvSpPr>
          <p:nvPr>
            <p:ph type="sldNum" sz="quarter" idx="10"/>
          </p:nvPr>
        </p:nvSpPr>
        <p:spPr/>
        <p:txBody>
          <a:bodyPr/>
          <a:lstStyle/>
          <a:p>
            <a:fld id="{87DBB78C-753C-48E8-B3A6-7844A97A9143}" type="slidenum">
              <a:rPr lang="en-US" smtClean="0"/>
              <a:pPr/>
              <a:t>12</a:t>
            </a:fld>
            <a:endParaRPr lang="en-US" dirty="0"/>
          </a:p>
        </p:txBody>
      </p:sp>
    </p:spTree>
    <p:extLst>
      <p:ext uri="{BB962C8B-B14F-4D97-AF65-F5344CB8AC3E}">
        <p14:creationId xmlns:p14="http://schemas.microsoft.com/office/powerpoint/2010/main" xmlns="" val="424450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cs typeface="Arial" panose="020B0604020202020204" pitchFamily="34" charset="0"/>
              </a:rPr>
              <a:t>High-Cost Rental Operations Value Chain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Operationalized personalize customer service along</a:t>
            </a:r>
            <a:r>
              <a:rPr lang="en-US" baseline="0" dirty="0" smtClean="0"/>
              <a:t> with use of automation.</a:t>
            </a:r>
            <a:endParaRPr lang="en-US" dirty="0" smtClean="0"/>
          </a:p>
        </p:txBody>
      </p:sp>
      <p:sp>
        <p:nvSpPr>
          <p:cNvPr id="4" name="Slide Number Placeholder 3"/>
          <p:cNvSpPr>
            <a:spLocks noGrp="1"/>
          </p:cNvSpPr>
          <p:nvPr>
            <p:ph type="sldNum" sz="quarter" idx="10"/>
          </p:nvPr>
        </p:nvSpPr>
        <p:spPr/>
        <p:txBody>
          <a:bodyPr/>
          <a:lstStyle/>
          <a:p>
            <a:fld id="{87DBB78C-753C-48E8-B3A6-7844A97A9143}" type="slidenum">
              <a:rPr lang="en-US" smtClean="0"/>
              <a:pPr/>
              <a:t>13</a:t>
            </a:fld>
            <a:endParaRPr lang="en-US" dirty="0"/>
          </a:p>
        </p:txBody>
      </p:sp>
    </p:spTree>
    <p:extLst>
      <p:ext uri="{BB962C8B-B14F-4D97-AF65-F5344CB8AC3E}">
        <p14:creationId xmlns:p14="http://schemas.microsoft.com/office/powerpoint/2010/main" xmlns="" val="1676751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Some of these competitive techniques are created via products and services, and some by development of business processes.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DEC6814-C629-4FF6-90BD-A3F92FA0775E}" type="slidenum">
              <a:rPr lang="en-US" smtClean="0"/>
              <a:pPr/>
              <a:t>14</a:t>
            </a:fld>
            <a:endParaRPr lang="en-US" dirty="0"/>
          </a:p>
        </p:txBody>
      </p:sp>
    </p:spTree>
    <p:extLst>
      <p:ext uri="{BB962C8B-B14F-4D97-AF65-F5344CB8AC3E}">
        <p14:creationId xmlns:p14="http://schemas.microsoft.com/office/powerpoint/2010/main" xmlns="" val="2720906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p:txBody>
          <a:bodyPr/>
          <a:lstStyle/>
          <a:p>
            <a:pPr>
              <a:defRPr/>
            </a:pPr>
            <a:fld id="{05A2DDB5-E230-49AF-AA13-7E4D8C611831}" type="slidenum">
              <a:rPr lang="en-US" smtClean="0"/>
              <a:pPr>
                <a:defRPr/>
              </a:pPr>
              <a:t>15</a:t>
            </a:fld>
            <a:endParaRPr lang="en-US" dirty="0" smtClean="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xmlns="" val="588829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45058" name="Notes Placeholder 2"/>
          <p:cNvSpPr>
            <a:spLocks noGrp="1"/>
          </p:cNvSpPr>
          <p:nvPr>
            <p:ph type="body" idx="1"/>
          </p:nvPr>
        </p:nvSpPr>
        <p:spPr>
          <a:noFill/>
          <a:ln/>
        </p:spPr>
        <p:txBody>
          <a:bodyPr/>
          <a:lstStyle/>
          <a:p>
            <a:pPr marL="0" indent="0">
              <a:buFontTx/>
              <a:buNone/>
            </a:pPr>
            <a:r>
              <a:rPr lang="en-US" dirty="0" smtClean="0">
                <a:latin typeface="Arial" panose="020B0604020202020204" pitchFamily="34" charset="0"/>
                <a:cs typeface="Arial" panose="020B0604020202020204" pitchFamily="34" charset="0"/>
              </a:rPr>
              <a:t>Shows a Web form that an ABC customer is using to schedule a shipment. When the ABC system creates the form, it fills the Company name dropdown list with the names of companies that the customer has shipped to in the past.</a:t>
            </a:r>
          </a:p>
          <a:p>
            <a:r>
              <a:rPr lang="en-US" sz="1200" b="0" i="0" u="none" strike="noStrike" kern="1200" baseline="0" dirty="0" smtClean="0">
                <a:solidFill>
                  <a:schemeClr val="tx1"/>
                </a:solidFill>
                <a:latin typeface="Arial" panose="020B0604020202020204" pitchFamily="34" charset="0"/>
                <a:ea typeface="+mn-ea"/>
                <a:cs typeface="+mn-cs"/>
              </a:rPr>
              <a:t>This information system </a:t>
            </a:r>
            <a:r>
              <a:rPr lang="en-US" sz="1200" b="0" i="1" u="none" strike="noStrike" kern="1200" baseline="0" dirty="0" smtClean="0">
                <a:solidFill>
                  <a:schemeClr val="tx1"/>
                </a:solidFill>
                <a:latin typeface="Arial" panose="020B0604020202020204" pitchFamily="34" charset="0"/>
                <a:ea typeface="+mn-ea"/>
                <a:cs typeface="+mn-cs"/>
              </a:rPr>
              <a:t>enhances </a:t>
            </a:r>
            <a:r>
              <a:rPr lang="en-US" sz="1200" b="0" i="0" u="none" strike="noStrike" kern="1200" baseline="0" dirty="0" smtClean="0">
                <a:solidFill>
                  <a:schemeClr val="tx1"/>
                </a:solidFill>
                <a:latin typeface="Arial" panose="020B0604020202020204" pitchFamily="34" charset="0"/>
                <a:ea typeface="+mn-ea"/>
                <a:cs typeface="+mn-cs"/>
              </a:rPr>
              <a:t>an existing service because it eases the effort of creating a shipment to the customer while reducing errors. The information system</a:t>
            </a:r>
          </a:p>
          <a:p>
            <a:r>
              <a:rPr lang="en-US" sz="1200" b="0" i="0" u="none" strike="noStrike" kern="1200" baseline="0" dirty="0" smtClean="0">
                <a:solidFill>
                  <a:schemeClr val="tx1"/>
                </a:solidFill>
                <a:latin typeface="Arial" panose="020B0604020202020204" pitchFamily="34" charset="0"/>
                <a:ea typeface="+mn-ea"/>
                <a:cs typeface="+mn-cs"/>
              </a:rPr>
              <a:t>also helps to </a:t>
            </a:r>
            <a:r>
              <a:rPr lang="en-US" sz="1200" b="0" i="1" u="none" strike="noStrike" kern="1200" baseline="0" dirty="0" smtClean="0">
                <a:solidFill>
                  <a:schemeClr val="tx1"/>
                </a:solidFill>
                <a:latin typeface="Arial" panose="020B0604020202020204" pitchFamily="34" charset="0"/>
                <a:ea typeface="+mn-ea"/>
                <a:cs typeface="+mn-cs"/>
              </a:rPr>
              <a:t>differentiate </a:t>
            </a:r>
            <a:r>
              <a:rPr lang="en-US" sz="1200" b="0" i="0" u="none" strike="noStrike" kern="1200" baseline="0" dirty="0" smtClean="0">
                <a:solidFill>
                  <a:schemeClr val="tx1"/>
                </a:solidFill>
                <a:latin typeface="Arial" panose="020B0604020202020204" pitchFamily="34" charset="0"/>
                <a:ea typeface="+mn-ea"/>
                <a:cs typeface="+mn-cs"/>
              </a:rPr>
              <a:t>the ABC package delivery service from competitors</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CCFE2B92-ED40-45B4-80E8-339FC39642B9}" type="slidenum">
              <a:rPr lang="en-US" smtClean="0"/>
              <a:pPr>
                <a:defRPr/>
              </a:pPr>
              <a:t>17</a:t>
            </a:fld>
            <a:endParaRPr lang="en-US" dirty="0"/>
          </a:p>
        </p:txBody>
      </p:sp>
    </p:spTree>
    <p:extLst>
      <p:ext uri="{BB962C8B-B14F-4D97-AF65-F5344CB8AC3E}">
        <p14:creationId xmlns:p14="http://schemas.microsoft.com/office/powerpoint/2010/main" xmlns="" val="2228164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p:spPr>
        <p:txBody>
          <a:bodyPr/>
          <a:lstStyle/>
          <a:p>
            <a:pPr marL="171450" indent="-171450">
              <a:buFontTx/>
              <a:buChar char="•"/>
            </a:pPr>
            <a:r>
              <a:rPr lang="en-US" dirty="0" smtClean="0">
                <a:latin typeface="Arial" panose="020B0604020202020204" pitchFamily="34" charset="0"/>
                <a:cs typeface="Arial" panose="020B0604020202020204" pitchFamily="34" charset="0"/>
              </a:rPr>
              <a:t>When the user clicks Company name, the underlying ABC information system reads customer’s contact data from a database. Data consist of names, addresses, and phone numbers of recipients from past shipments. User then selects a Contact name, and system inserts that contact’s address and other data into the form using data from the database</a:t>
            </a:r>
          </a:p>
        </p:txBody>
      </p:sp>
      <p:sp>
        <p:nvSpPr>
          <p:cNvPr id="4" name="Slide Number Placeholder 3"/>
          <p:cNvSpPr>
            <a:spLocks noGrp="1"/>
          </p:cNvSpPr>
          <p:nvPr>
            <p:ph type="sldNum" sz="quarter" idx="5"/>
          </p:nvPr>
        </p:nvSpPr>
        <p:spPr/>
        <p:txBody>
          <a:bodyPr/>
          <a:lstStyle/>
          <a:p>
            <a:pPr>
              <a:defRPr/>
            </a:pPr>
            <a:fld id="{9FF35540-F74C-45FC-B084-4110034FE355}" type="slidenum">
              <a:rPr lang="en-US" smtClean="0"/>
              <a:pPr>
                <a:defRPr/>
              </a:pPr>
              <a:t>18</a:t>
            </a:fld>
            <a:endParaRPr lang="en-US" dirty="0"/>
          </a:p>
        </p:txBody>
      </p:sp>
    </p:spTree>
    <p:extLst>
      <p:ext uri="{BB962C8B-B14F-4D97-AF65-F5344CB8AC3E}">
        <p14:creationId xmlns:p14="http://schemas.microsoft.com/office/powerpoint/2010/main" xmlns="" val="4069190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p:spPr>
        <p:txBody>
          <a:bodyPr/>
          <a:lstStyle/>
          <a:p>
            <a:pPr marL="171450" indent="-171450">
              <a:buFontTx/>
              <a:buChar char="•"/>
            </a:pPr>
            <a:r>
              <a:rPr lang="en-US" dirty="0" smtClean="0">
                <a:latin typeface="Arial" panose="020B0604020202020204" pitchFamily="34" charset="0"/>
                <a:cs typeface="Arial" panose="020B0604020202020204" pitchFamily="34" charset="0"/>
              </a:rPr>
              <a:t>On right-hand side of form, the customer can request ABC send email messages to the sender (the customer), recipient, and others.</a:t>
            </a:r>
          </a:p>
          <a:p>
            <a:pPr marL="171450" indent="-171450">
              <a:buFontTx/>
              <a:buChar char="•"/>
            </a:pPr>
            <a:r>
              <a:rPr lang="en-US" dirty="0" smtClean="0">
                <a:latin typeface="Arial" panose="020B0604020202020204" pitchFamily="34" charset="0"/>
                <a:cs typeface="Arial" panose="020B0604020202020204" pitchFamily="34" charset="0"/>
              </a:rPr>
              <a:t>By adding this capability to shipment-scheduling system, ABC extended its product from a package-delivery service to a package- </a:t>
            </a:r>
            <a:r>
              <a:rPr lang="en-US" i="1" dirty="0" smtClean="0">
                <a:latin typeface="Arial" panose="020B0604020202020204" pitchFamily="34" charset="0"/>
                <a:cs typeface="Arial" panose="020B0604020202020204" pitchFamily="34" charset="0"/>
              </a:rPr>
              <a:t>and </a:t>
            </a:r>
            <a:r>
              <a:rPr lang="en-US" dirty="0" smtClean="0">
                <a:latin typeface="Arial" panose="020B0604020202020204" pitchFamily="34" charset="0"/>
                <a:cs typeface="Arial" panose="020B0604020202020204" pitchFamily="34" charset="0"/>
              </a:rPr>
              <a:t>information-delivery service.</a:t>
            </a:r>
          </a:p>
        </p:txBody>
      </p:sp>
      <p:sp>
        <p:nvSpPr>
          <p:cNvPr id="4" name="Slide Number Placeholder 3"/>
          <p:cNvSpPr>
            <a:spLocks noGrp="1"/>
          </p:cNvSpPr>
          <p:nvPr>
            <p:ph type="sldNum" sz="quarter" idx="5"/>
          </p:nvPr>
        </p:nvSpPr>
        <p:spPr/>
        <p:txBody>
          <a:bodyPr/>
          <a:lstStyle/>
          <a:p>
            <a:pPr>
              <a:defRPr/>
            </a:pPr>
            <a:fld id="{304B160D-B8A9-4A1B-9F55-F19B3F1F871B}" type="slidenum">
              <a:rPr lang="en-US" smtClean="0"/>
              <a:pPr>
                <a:defRPr/>
              </a:pPr>
              <a:t>19</a:t>
            </a:fld>
            <a:endParaRPr lang="en-US" dirty="0"/>
          </a:p>
        </p:txBody>
      </p:sp>
    </p:spTree>
    <p:extLst>
      <p:ext uri="{BB962C8B-B14F-4D97-AF65-F5344CB8AC3E}">
        <p14:creationId xmlns:p14="http://schemas.microsoft.com/office/powerpoint/2010/main" xmlns="" val="1895606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a:ln/>
        </p:spPr>
        <p:txBody>
          <a:bodyPr/>
          <a:lstStyle/>
          <a:p>
            <a:pPr marL="171450" indent="-171450">
              <a:buFontTx/>
              <a:buChar char="•"/>
            </a:pPr>
            <a:r>
              <a:rPr lang="en-US" dirty="0" smtClean="0">
                <a:latin typeface="Arial" panose="020B0604020202020204" pitchFamily="34" charset="0"/>
                <a:cs typeface="Arial" panose="020B0604020202020204" pitchFamily="34" charset="0"/>
              </a:rPr>
              <a:t>By doing this, the company reduces errors in preparation of shipping labels, and causes customer to provide paper and ink for document printing.</a:t>
            </a:r>
          </a:p>
        </p:txBody>
      </p:sp>
      <p:sp>
        <p:nvSpPr>
          <p:cNvPr id="4" name="Slide Number Placeholder 3"/>
          <p:cNvSpPr>
            <a:spLocks noGrp="1"/>
          </p:cNvSpPr>
          <p:nvPr>
            <p:ph type="sldNum" sz="quarter" idx="5"/>
          </p:nvPr>
        </p:nvSpPr>
        <p:spPr/>
        <p:txBody>
          <a:bodyPr/>
          <a:lstStyle/>
          <a:p>
            <a:pPr>
              <a:defRPr/>
            </a:pPr>
            <a:fld id="{5DB2BA0F-B321-443D-A14E-02DE4BD14C86}" type="slidenum">
              <a:rPr lang="en-US" smtClean="0"/>
              <a:pPr>
                <a:defRPr/>
              </a:pPr>
              <a:t>20</a:t>
            </a:fld>
            <a:endParaRPr lang="en-US" dirty="0"/>
          </a:p>
        </p:txBody>
      </p:sp>
    </p:spTree>
    <p:extLst>
      <p:ext uri="{BB962C8B-B14F-4D97-AF65-F5344CB8AC3E}">
        <p14:creationId xmlns:p14="http://schemas.microsoft.com/office/powerpoint/2010/main" xmlns="" val="3363460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a:buSzPct val="100000"/>
              <a:buFont typeface="+mj-lt"/>
              <a:buNone/>
              <a:defRPr/>
            </a:pPr>
            <a:r>
              <a:rPr lang="en-US" b="1" dirty="0" smtClean="0">
                <a:latin typeface="Arial" panose="020B0604020202020204" pitchFamily="34" charset="0"/>
                <a:cs typeface="Arial" panose="020B0604020202020204" pitchFamily="34" charset="0"/>
              </a:rPr>
              <a:t>GOALS</a:t>
            </a:r>
          </a:p>
          <a:p>
            <a:pPr marL="685800" lvl="1" indent="-228600">
              <a:buSzPct val="100000"/>
              <a:buFont typeface="+mj-lt"/>
              <a:buAutoNum type="arabicPeriod"/>
              <a:defRPr/>
            </a:pPr>
            <a:r>
              <a:rPr lang="en-US" dirty="0" smtClean="0">
                <a:latin typeface="Arial" panose="020B0604020202020204" pitchFamily="34" charset="0"/>
                <a:cs typeface="Arial" panose="020B0604020202020204" pitchFamily="34" charset="0"/>
              </a:rPr>
              <a:t>Sensitize students to the fact that a competitive strategy is not just an academic topic. Changing competitive strategy has dramatic impacts on personnel and company culture.</a:t>
            </a:r>
          </a:p>
          <a:p>
            <a:pPr marL="685800" lvl="1" indent="-228600">
              <a:buSzPct val="100000"/>
              <a:buFont typeface="+mj-lt"/>
              <a:buAutoNum type="arabicPeriod"/>
              <a:defRPr/>
            </a:pPr>
            <a:r>
              <a:rPr lang="en-US" dirty="0" smtClean="0">
                <a:latin typeface="Arial" panose="020B0604020202020204" pitchFamily="34" charset="0"/>
                <a:cs typeface="Arial" panose="020B0604020202020204" pitchFamily="34" charset="0"/>
              </a:rPr>
              <a:t>Understand practical applications of business reports.</a:t>
            </a:r>
          </a:p>
          <a:p>
            <a:pPr marL="685800" lvl="1" indent="-228600">
              <a:buSzPct val="100000"/>
              <a:buFont typeface="+mj-lt"/>
              <a:buAutoNum type="arabicPeriod"/>
              <a:defRPr/>
            </a:pPr>
            <a:r>
              <a:rPr lang="en-US" dirty="0" smtClean="0">
                <a:latin typeface="Arial" panose="020B0604020202020204" pitchFamily="34" charset="0"/>
                <a:cs typeface="Arial" panose="020B0604020202020204" pitchFamily="34" charset="0"/>
              </a:rPr>
              <a:t>Explore ethical questions concerning communication about sensitive topics.</a:t>
            </a:r>
          </a:p>
          <a:p>
            <a:pPr>
              <a:buSzPct val="100000"/>
              <a:buFont typeface="+mj-lt"/>
              <a:buNone/>
              <a:defRPr/>
            </a:pPr>
            <a:endParaRPr lang="en-US" dirty="0" smtClean="0">
              <a:latin typeface="Arial" panose="020B0604020202020204" pitchFamily="34" charset="0"/>
              <a:cs typeface="Arial" panose="020B0604020202020204" pitchFamily="34" charset="0"/>
            </a:endParaRPr>
          </a:p>
          <a:p>
            <a:pPr>
              <a:defRPr/>
            </a:pPr>
            <a:r>
              <a:rPr lang="en-US" dirty="0" smtClean="0">
                <a:latin typeface="Arial" panose="020B0604020202020204" pitchFamily="34" charset="0"/>
                <a:cs typeface="Arial" panose="020B0604020202020204" pitchFamily="34" charset="0"/>
              </a:rPr>
              <a:t>This guide illustrates the uncomfortable position many managers face when they possess knowledge that cannot be communicated to others in the company.</a:t>
            </a:r>
          </a:p>
          <a:p>
            <a:pPr marL="181240" indent="-181240">
              <a:buFont typeface="Arial" pitchFamily="34" charset="0"/>
              <a:buChar char="•"/>
              <a:defRPr/>
            </a:pPr>
            <a:r>
              <a:rPr lang="en-US" dirty="0" smtClean="0">
                <a:latin typeface="Arial" panose="020B0604020202020204" pitchFamily="34" charset="0"/>
                <a:cs typeface="Arial" panose="020B0604020202020204" pitchFamily="34" charset="0"/>
              </a:rPr>
              <a:t>As a manager, you will sometimes have information that you are not supposed to communicate to employees. If an employee asks you directly about that information, you can either divulge it or lie. Which would you choose? What are the consequences of either choice?</a:t>
            </a:r>
          </a:p>
          <a:p>
            <a:pPr marL="181240" indent="-181240">
              <a:buFont typeface="Arial" pitchFamily="34" charset="0"/>
              <a:buChar char="•"/>
              <a:defRPr/>
            </a:pPr>
            <a:r>
              <a:rPr lang="en-US" dirty="0" smtClean="0">
                <a:latin typeface="Arial" panose="020B0604020202020204" pitchFamily="34" charset="0"/>
                <a:cs typeface="Arial" panose="020B0604020202020204" pitchFamily="34" charset="0"/>
              </a:rPr>
              <a:t>Is there an alternative between inappropriately divulging information and lying? What is it? What disadvantages does that alternative have?</a:t>
            </a:r>
          </a:p>
          <a:p>
            <a:pPr marL="181240" indent="-181240">
              <a:buFont typeface="Arial" pitchFamily="34" charset="0"/>
              <a:buChar char="•"/>
              <a:defRPr/>
            </a:pPr>
            <a:r>
              <a:rPr lang="en-US" dirty="0" smtClean="0">
                <a:latin typeface="Arial" panose="020B0604020202020204" pitchFamily="34" charset="0"/>
                <a:cs typeface="Arial" panose="020B0604020202020204" pitchFamily="34" charset="0"/>
              </a:rPr>
              <a:t>In general what are the consequences on the organization’s culture of moving from a differentiation strategy to a low-cost strategy?</a:t>
            </a:r>
          </a:p>
          <a:p>
            <a:pPr marL="181240" indent="-181240">
              <a:buFont typeface="Arial" pitchFamily="34" charset="0"/>
              <a:buChar char="•"/>
              <a:defRPr/>
            </a:pPr>
            <a:r>
              <a:rPr lang="en-US" dirty="0" smtClean="0">
                <a:latin typeface="Arial" panose="020B0604020202020204" pitchFamily="34" charset="0"/>
                <a:cs typeface="Arial" panose="020B0604020202020204" pitchFamily="34" charset="0"/>
              </a:rPr>
              <a:t>In general what are the consequences on the organization’s culture of moving from a low-cost strategy to a differentiation strategy?</a:t>
            </a:r>
          </a:p>
        </p:txBody>
      </p:sp>
      <p:sp>
        <p:nvSpPr>
          <p:cNvPr id="4" name="Slide Number Placeholder 3"/>
          <p:cNvSpPr>
            <a:spLocks noGrp="1"/>
          </p:cNvSpPr>
          <p:nvPr>
            <p:ph type="sldNum" sz="quarter" idx="5"/>
          </p:nvPr>
        </p:nvSpPr>
        <p:spPr/>
        <p:txBody>
          <a:bodyPr/>
          <a:lstStyle/>
          <a:p>
            <a:pPr>
              <a:defRPr/>
            </a:pPr>
            <a:fld id="{F9B7800C-113A-4991-904E-A9A5F659D119}" type="slidenum">
              <a:rPr lang="en-US" smtClean="0"/>
              <a:pPr>
                <a:defRPr/>
              </a:pPr>
              <a:t>22</a:t>
            </a:fld>
            <a:endParaRPr lang="en-US" dirty="0"/>
          </a:p>
        </p:txBody>
      </p:sp>
    </p:spTree>
    <p:extLst>
      <p:ext uri="{BB962C8B-B14F-4D97-AF65-F5344CB8AC3E}">
        <p14:creationId xmlns:p14="http://schemas.microsoft.com/office/powerpoint/2010/main" xmlns="" val="4034377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Use Falcon Security to:</a:t>
            </a:r>
          </a:p>
          <a:p>
            <a:pPr marL="628650" lvl="1" indent="-171450">
              <a:buFont typeface="Arial" panose="020B0604020202020204" pitchFamily="34" charset="0"/>
              <a:buChar char="•"/>
            </a:pPr>
            <a:r>
              <a:rPr lang="en-US" dirty="0" smtClean="0"/>
              <a:t>Practice using Porter’s Five Forces Model.</a:t>
            </a:r>
          </a:p>
          <a:p>
            <a:pPr marL="628650" lvl="1" indent="-171450">
              <a:buFont typeface="Arial" panose="020B0604020202020204" pitchFamily="34" charset="0"/>
              <a:buChar char="•"/>
            </a:pPr>
            <a:r>
              <a:rPr lang="en-US" dirty="0" smtClean="0"/>
              <a:t>Understand the application of competitive strategy.</a:t>
            </a:r>
          </a:p>
          <a:p>
            <a:pPr marL="628650" lvl="1" indent="-171450">
              <a:buFont typeface="Arial" panose="020B0604020202020204" pitchFamily="34" charset="0"/>
              <a:buChar char="•"/>
            </a:pPr>
            <a:r>
              <a:rPr lang="en-US" dirty="0" smtClean="0"/>
              <a:t>Consider the risks of changes in the market to competitive strategy.</a:t>
            </a:r>
          </a:p>
          <a:p>
            <a:pPr marL="628650" lvl="1" indent="-171450">
              <a:buFont typeface="Arial" panose="020B0604020202020204" pitchFamily="34" charset="0"/>
              <a:buChar char="•"/>
            </a:pPr>
            <a:r>
              <a:rPr lang="en-US" dirty="0" smtClean="0"/>
              <a:t>Understand major changes in company operations (3D manufacturing) create opportunity to change company</a:t>
            </a:r>
            <a:r>
              <a:rPr lang="en-US" baseline="0" dirty="0" smtClean="0"/>
              <a:t> mission</a:t>
            </a:r>
            <a:r>
              <a:rPr lang="en-US" dirty="0" smtClean="0"/>
              <a:t>. </a:t>
            </a:r>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9451261B-A1DB-4E73-BA1F-7D0501FD8104}" type="slidenum">
              <a:rPr lang="en-US" smtClean="0"/>
              <a:pPr/>
              <a:t>2</a:t>
            </a:fld>
            <a:endParaRPr lang="en-US" dirty="0"/>
          </a:p>
        </p:txBody>
      </p:sp>
    </p:spTree>
    <p:extLst>
      <p:ext uri="{BB962C8B-B14F-4D97-AF65-F5344CB8AC3E}">
        <p14:creationId xmlns:p14="http://schemas.microsoft.com/office/powerpoint/2010/main" xmlns="" val="2380370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a:defRPr/>
            </a:pPr>
            <a:r>
              <a:rPr lang="en-US" b="1" dirty="0" smtClean="0">
                <a:latin typeface="Arial" panose="020B0604020202020204" pitchFamily="34" charset="0"/>
                <a:cs typeface="Arial" panose="020B0604020202020204" pitchFamily="34" charset="0"/>
              </a:rPr>
              <a:t>GOALS</a:t>
            </a:r>
          </a:p>
          <a:p>
            <a:pPr marL="731520" lvl="1" indent="-182880">
              <a:buFont typeface="+mj-lt"/>
              <a:buAutoNum type="arabicPeriod"/>
              <a:defRPr/>
            </a:pPr>
            <a:r>
              <a:rPr lang="en-US" dirty="0" smtClean="0">
                <a:latin typeface="Arial" panose="020B0604020202020204" pitchFamily="34" charset="0"/>
                <a:cs typeface="Arial" panose="020B0604020202020204" pitchFamily="34" charset="0"/>
              </a:rPr>
              <a:t> Raise students’ awareness that they should be engaged in job planning/searching right now.</a:t>
            </a:r>
          </a:p>
          <a:p>
            <a:pPr marL="731520" lvl="1" indent="-182880">
              <a:buFont typeface="+mj-lt"/>
              <a:buAutoNum type="arabicPeriod"/>
              <a:defRPr/>
            </a:pPr>
            <a:r>
              <a:rPr lang="en-US" dirty="0" smtClean="0">
                <a:latin typeface="Arial" panose="020B0604020202020204" pitchFamily="34" charset="0"/>
                <a:cs typeface="Arial" panose="020B0604020202020204" pitchFamily="34" charset="0"/>
              </a:rPr>
              <a:t> Show the application of the principles of competitive advantage to career planning.</a:t>
            </a:r>
          </a:p>
          <a:p>
            <a:pPr marL="731520" lvl="1" indent="-182880">
              <a:buFont typeface="+mj-lt"/>
              <a:buAutoNum type="arabicPeriod"/>
              <a:defRPr/>
            </a:pPr>
            <a:r>
              <a:rPr lang="en-US" dirty="0" smtClean="0">
                <a:latin typeface="Arial" panose="020B0604020202020204" pitchFamily="34" charset="0"/>
                <a:cs typeface="Arial" panose="020B0604020202020204" pitchFamily="34" charset="0"/>
              </a:rPr>
              <a:t> Suggest innovative tasks for job searching.</a:t>
            </a:r>
          </a:p>
          <a:p>
            <a:pPr marL="698853" lvl="1" indent="-241653">
              <a:buFont typeface="+mj-lt"/>
              <a:buAutoNum type="arabicPeriod"/>
              <a:defRPr/>
            </a:pPr>
            <a:endParaRPr lang="en-US" dirty="0" smtClean="0">
              <a:latin typeface="Arial" panose="020B0604020202020204" pitchFamily="34" charset="0"/>
              <a:cs typeface="Arial" panose="020B0604020202020204" pitchFamily="34" charset="0"/>
            </a:endParaRPr>
          </a:p>
          <a:p>
            <a:pPr marL="628650" lvl="1" indent="-171450">
              <a:buFont typeface="Arial" panose="020B0604020202020204" pitchFamily="34" charset="0"/>
              <a:buChar char="•"/>
              <a:defRPr/>
            </a:pPr>
            <a:r>
              <a:rPr lang="en-US" dirty="0" smtClean="0">
                <a:latin typeface="Arial" panose="020B0604020202020204" pitchFamily="34" charset="0"/>
                <a:cs typeface="Arial" panose="020B0604020202020204" pitchFamily="34" charset="0"/>
              </a:rPr>
              <a:t>Students seldom understand how their status as students gives them access to businesspeople that they will lose after they graduate. </a:t>
            </a:r>
          </a:p>
          <a:p>
            <a:pPr marL="628650" lvl="1" indent="-171450">
              <a:buFont typeface="Arial" panose="020B0604020202020204" pitchFamily="34" charset="0"/>
              <a:buChar char="•"/>
              <a:defRPr/>
            </a:pPr>
            <a:r>
              <a:rPr lang="en-US" dirty="0" smtClean="0">
                <a:latin typeface="Arial" panose="020B0604020202020204" pitchFamily="34" charset="0"/>
                <a:cs typeface="Arial" panose="020B0604020202020204" pitchFamily="34" charset="0"/>
              </a:rPr>
              <a:t>Why should students talk with businesspeople and start building their networks now?</a:t>
            </a:r>
          </a:p>
          <a:p>
            <a:pPr marL="628650" lvl="1" indent="-171450">
              <a:buFont typeface="Arial" panose="020B0604020202020204" pitchFamily="34" charset="0"/>
              <a:buChar char="•"/>
              <a:defRPr/>
            </a:pPr>
            <a:r>
              <a:rPr lang="en-US" dirty="0" smtClean="0">
                <a:latin typeface="Arial" panose="020B0604020202020204" pitchFamily="34" charset="0"/>
                <a:cs typeface="Arial" panose="020B0604020202020204" pitchFamily="34" charset="0"/>
              </a:rPr>
              <a:t>Encourage students to realize that they aren’t competing just with the students on their campus or their state. They are competing with students all over the world.</a:t>
            </a:r>
          </a:p>
        </p:txBody>
      </p:sp>
      <p:sp>
        <p:nvSpPr>
          <p:cNvPr id="4" name="Slide Number Placeholder 3"/>
          <p:cNvSpPr>
            <a:spLocks noGrp="1"/>
          </p:cNvSpPr>
          <p:nvPr>
            <p:ph type="sldNum" sz="quarter" idx="5"/>
          </p:nvPr>
        </p:nvSpPr>
        <p:spPr/>
        <p:txBody>
          <a:bodyPr/>
          <a:lstStyle/>
          <a:p>
            <a:pPr>
              <a:defRPr/>
            </a:pPr>
            <a:fld id="{447F4128-2177-45A1-BBE6-644E8A15E3CE}" type="slidenum">
              <a:rPr lang="en-US" smtClean="0"/>
              <a:pPr>
                <a:defRPr/>
              </a:pPr>
              <a:t>23</a:t>
            </a:fld>
            <a:endParaRPr lang="en-US" dirty="0"/>
          </a:p>
        </p:txBody>
      </p:sp>
    </p:spTree>
    <p:extLst>
      <p:ext uri="{BB962C8B-B14F-4D97-AF65-F5344CB8AC3E}">
        <p14:creationId xmlns:p14="http://schemas.microsoft.com/office/powerpoint/2010/main" xmlns="" val="3383676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EDEC6814-C629-4FF6-90BD-A3F92FA0775E}" type="slidenum">
              <a:rPr lang="en-US" smtClean="0"/>
              <a:pPr/>
              <a:t>24</a:t>
            </a:fld>
            <a:endParaRPr lang="en-US" dirty="0"/>
          </a:p>
        </p:txBody>
      </p:sp>
    </p:spTree>
    <p:extLst>
      <p:ext uri="{BB962C8B-B14F-4D97-AF65-F5344CB8AC3E}">
        <p14:creationId xmlns:p14="http://schemas.microsoft.com/office/powerpoint/2010/main" xmlns="" val="1688212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shows list of business innovations created by Amazon for online retailing. Began as an online bookstore in 1994, and added new product categories. In 2011, Amazon sold goods in 29 product categories. </a:t>
            </a:r>
          </a:p>
        </p:txBody>
      </p:sp>
      <p:sp>
        <p:nvSpPr>
          <p:cNvPr id="4" name="Slide Number Placeholder 3"/>
          <p:cNvSpPr>
            <a:spLocks noGrp="1"/>
          </p:cNvSpPr>
          <p:nvPr>
            <p:ph type="sldNum" sz="quarter" idx="10"/>
          </p:nvPr>
        </p:nvSpPr>
        <p:spPr/>
        <p:txBody>
          <a:bodyPr/>
          <a:lstStyle/>
          <a:p>
            <a:fld id="{87DBB78C-753C-48E8-B3A6-7844A97A9143}" type="slidenum">
              <a:rPr lang="en-US" smtClean="0"/>
              <a:pPr/>
              <a:t>26</a:t>
            </a:fld>
            <a:endParaRPr lang="en-US" dirty="0"/>
          </a:p>
        </p:txBody>
      </p:sp>
    </p:spTree>
    <p:extLst>
      <p:ext uri="{BB962C8B-B14F-4D97-AF65-F5344CB8AC3E}">
        <p14:creationId xmlns:p14="http://schemas.microsoft.com/office/powerpoint/2010/main" xmlns="" val="1326706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a:xfrm>
            <a:off x="685800" y="1143000"/>
            <a:ext cx="5486400" cy="3086100"/>
          </a:xfrm>
          <a:ln/>
        </p:spPr>
      </p:sp>
      <p:sp>
        <p:nvSpPr>
          <p:cNvPr id="81922" name="Notes Placeholder 2"/>
          <p:cNvSpPr>
            <a:spLocks noGrp="1"/>
          </p:cNvSpPr>
          <p:nvPr>
            <p:ph type="body" idx="1"/>
          </p:nvPr>
        </p:nvSpPr>
        <p:spPr>
          <a:noFill/>
          <a:ln/>
        </p:spPr>
        <p:txBody>
          <a:bodyPr/>
          <a:lstStyle/>
          <a:p>
            <a:pPr marL="180975" indent="-180975">
              <a:buFontTx/>
              <a:buChar char="•"/>
            </a:pPr>
            <a:r>
              <a:rPr lang="en-US" dirty="0" smtClean="0"/>
              <a:t>Amazon built an enormous supporting infrastructure to ship 9 million items a day during the busy holiday season. Most of the year, Amazon.com has excess infrastructure capacity. Starting in 2000, Amazon began to lease some of that capacity to other companies and that led to the creation of cloud services. </a:t>
            </a:r>
          </a:p>
          <a:p>
            <a:pPr marL="180975" indent="-180975">
              <a:buFontTx/>
              <a:buChar char="•"/>
            </a:pPr>
            <a:r>
              <a:rPr lang="en-US" dirty="0" smtClean="0"/>
              <a:t>You can ship your inventory to an Amazon warehouse and access Amazon’s information systems just as if they were yours. </a:t>
            </a:r>
          </a:p>
          <a:p>
            <a:pPr marL="180975" indent="-180975">
              <a:buFontTx/>
              <a:buChar char="•"/>
            </a:pPr>
            <a:r>
              <a:rPr lang="en-US" dirty="0" smtClean="0"/>
              <a:t>Amazon Web Services allows organizations to lease time on computer equipment in very flexible ways. Organizations can expand and contract their computer resources within minutes. </a:t>
            </a:r>
          </a:p>
        </p:txBody>
      </p:sp>
      <p:sp>
        <p:nvSpPr>
          <p:cNvPr id="4" name="Slide Number Placeholder 3"/>
          <p:cNvSpPr>
            <a:spLocks noGrp="1"/>
          </p:cNvSpPr>
          <p:nvPr>
            <p:ph type="sldNum" sz="quarter" idx="5"/>
          </p:nvPr>
        </p:nvSpPr>
        <p:spPr/>
        <p:txBody>
          <a:bodyPr/>
          <a:lstStyle/>
          <a:p>
            <a:pPr>
              <a:defRPr/>
            </a:pPr>
            <a:fld id="{C4E2824E-C846-4B43-B825-6FB141D86907}" type="slidenum">
              <a:rPr lang="en-US" smtClean="0"/>
              <a:pPr>
                <a:defRPr/>
              </a:pPr>
              <a:t>27</a:t>
            </a:fld>
            <a:endParaRPr lang="en-US" dirty="0"/>
          </a:p>
        </p:txBody>
      </p:sp>
    </p:spTree>
    <p:extLst>
      <p:ext uri="{BB962C8B-B14F-4D97-AF65-F5344CB8AC3E}">
        <p14:creationId xmlns:p14="http://schemas.microsoft.com/office/powerpoint/2010/main" xmlns="" val="3770995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FBA fees for standard-size products as of February 2015 are shown in the table.</a:t>
            </a:r>
          </a:p>
          <a:p>
            <a:r>
              <a:rPr lang="en-US" sz="1200" b="0" i="0" u="none" strike="noStrike" kern="1200" baseline="0" dirty="0" smtClean="0">
                <a:solidFill>
                  <a:schemeClr val="tx1"/>
                </a:solidFill>
                <a:latin typeface="+mn-lt"/>
                <a:ea typeface="+mn-ea"/>
                <a:cs typeface="+mn-cs"/>
              </a:rPr>
              <a:t>Using Web-standard technology (see Chapter 6), FBA customers’ order and payment data are directly linked to Amazon’s information systems.</a:t>
            </a:r>
            <a:endParaRPr lang="en-US" dirty="0" smtClean="0"/>
          </a:p>
        </p:txBody>
      </p:sp>
      <p:sp>
        <p:nvSpPr>
          <p:cNvPr id="4" name="Slide Number Placeholder 3"/>
          <p:cNvSpPr>
            <a:spLocks noGrp="1"/>
          </p:cNvSpPr>
          <p:nvPr>
            <p:ph type="sldNum" sz="quarter" idx="10"/>
          </p:nvPr>
        </p:nvSpPr>
        <p:spPr/>
        <p:txBody>
          <a:bodyPr/>
          <a:lstStyle/>
          <a:p>
            <a:fld id="{87DBB78C-753C-48E8-B3A6-7844A97A9143}" type="slidenum">
              <a:rPr lang="en-US" smtClean="0"/>
              <a:pPr/>
              <a:t>28</a:t>
            </a:fld>
            <a:endParaRPr lang="en-US" dirty="0"/>
          </a:p>
        </p:txBody>
      </p:sp>
    </p:spTree>
    <p:extLst>
      <p:ext uri="{BB962C8B-B14F-4D97-AF65-F5344CB8AC3E}">
        <p14:creationId xmlns:p14="http://schemas.microsoft.com/office/powerpoint/2010/main" xmlns="" val="1175624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DBB78C-753C-48E8-B3A6-7844A97A9143}" type="slidenum">
              <a:rPr lang="en-US" smtClean="0"/>
              <a:pPr/>
              <a:t>29</a:t>
            </a:fld>
            <a:endParaRPr lang="en-US" dirty="0"/>
          </a:p>
        </p:txBody>
      </p:sp>
    </p:spTree>
    <p:extLst>
      <p:ext uri="{BB962C8B-B14F-4D97-AF65-F5344CB8AC3E}">
        <p14:creationId xmlns:p14="http://schemas.microsoft.com/office/powerpoint/2010/main" xmlns="" val="305424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This chapter focuses on how information systems support competitive strategy and how IS can create competitive advantages.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first part of the chapter, surveys how organizations analyze their industry, select a competitive strategy, and develop business processes. Then, extend that to show how to use it to structure information systems. Toward the end of the chapter is the discussion of how companies use information systems to gain a competitive advantage.</a:t>
            </a:r>
            <a:endParaRPr lang="en-US" dirty="0"/>
          </a:p>
        </p:txBody>
      </p:sp>
      <p:sp>
        <p:nvSpPr>
          <p:cNvPr id="4" name="Slide Number Placeholder 3"/>
          <p:cNvSpPr>
            <a:spLocks noGrp="1"/>
          </p:cNvSpPr>
          <p:nvPr>
            <p:ph type="sldNum" sz="quarter" idx="10"/>
          </p:nvPr>
        </p:nvSpPr>
        <p:spPr/>
        <p:txBody>
          <a:bodyPr/>
          <a:lstStyle/>
          <a:p>
            <a:fld id="{EDEC6814-C629-4FF6-90BD-A3F92FA0775E}" type="slidenum">
              <a:rPr lang="en-US" smtClean="0"/>
              <a:pPr/>
              <a:t>3</a:t>
            </a:fld>
            <a:endParaRPr lang="en-US" dirty="0"/>
          </a:p>
        </p:txBody>
      </p:sp>
    </p:spTree>
    <p:extLst>
      <p:ext uri="{BB962C8B-B14F-4D97-AF65-F5344CB8AC3E}">
        <p14:creationId xmlns:p14="http://schemas.microsoft.com/office/powerpoint/2010/main" xmlns="" val="1751439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This</a:t>
            </a:r>
            <a:r>
              <a:rPr lang="en-US" baseline="0" dirty="0" smtClean="0">
                <a:latin typeface="Arial" panose="020B0604020202020204" pitchFamily="34" charset="0"/>
                <a:cs typeface="Arial" panose="020B0604020202020204" pitchFamily="34" charset="0"/>
              </a:rPr>
              <a:t> f</a:t>
            </a:r>
            <a:r>
              <a:rPr lang="en-US" dirty="0" smtClean="0">
                <a:latin typeface="Arial" panose="020B0604020202020204" pitchFamily="34" charset="0"/>
                <a:cs typeface="Arial" panose="020B0604020202020204" pitchFamily="34" charset="0"/>
              </a:rPr>
              <a:t>igure summarizes a planning process used by many organizations.</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Start</a:t>
            </a:r>
            <a:r>
              <a:rPr lang="en-US" baseline="0" dirty="0" smtClean="0">
                <a:latin typeface="Arial" panose="020B0604020202020204" pitchFamily="34" charset="0"/>
                <a:cs typeface="Arial" panose="020B0604020202020204" pitchFamily="34" charset="0"/>
              </a:rPr>
              <a:t> with Porter's Five Forces to analyze industry structure.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Organizations examine the industry structure and determine a competitive strategy. That strategy determines value chains, which determines business processes. The structure of business processes determines the design of supporting information systems.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DEC6814-C629-4FF6-90BD-A3F92FA0775E}" type="slidenum">
              <a:rPr lang="en-US" smtClean="0"/>
              <a:pPr/>
              <a:t>4</a:t>
            </a:fld>
            <a:endParaRPr lang="en-US" dirty="0"/>
          </a:p>
        </p:txBody>
      </p:sp>
    </p:spTree>
    <p:extLst>
      <p:ext uri="{BB962C8B-B14F-4D97-AF65-F5344CB8AC3E}">
        <p14:creationId xmlns:p14="http://schemas.microsoft.com/office/powerpoint/2010/main" xmlns="" val="3110195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intensity of each of the five forces determines the characteristics of the industry, how profitable it is, and how sustainable that profitability will be.</a:t>
            </a:r>
          </a:p>
          <a:p>
            <a:endParaRPr lang="en-US" dirty="0" smtClean="0"/>
          </a:p>
        </p:txBody>
      </p:sp>
      <p:sp>
        <p:nvSpPr>
          <p:cNvPr id="4" name="Slide Number Placeholder 3"/>
          <p:cNvSpPr>
            <a:spLocks noGrp="1"/>
          </p:cNvSpPr>
          <p:nvPr>
            <p:ph type="sldNum" sz="quarter" idx="10"/>
          </p:nvPr>
        </p:nvSpPr>
        <p:spPr/>
        <p:txBody>
          <a:bodyPr/>
          <a:lstStyle/>
          <a:p>
            <a:fld id="{EDEC6814-C629-4FF6-90BD-A3F92FA0775E}" type="slidenum">
              <a:rPr lang="en-US" smtClean="0"/>
              <a:pPr/>
              <a:t>5</a:t>
            </a:fld>
            <a:endParaRPr lang="en-US" dirty="0"/>
          </a:p>
        </p:txBody>
      </p:sp>
    </p:spTree>
    <p:extLst>
      <p:ext uri="{BB962C8B-B14F-4D97-AF65-F5344CB8AC3E}">
        <p14:creationId xmlns:p14="http://schemas.microsoft.com/office/powerpoint/2010/main" xmlns="" val="322056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To understand this model, consider the strong and weak examples for each of the forces. A good check on your understanding is to see if you can think of different forces of each category. Also, take a particular industry—say, auto repair—and consider how these five forces determine the competitive landscape of that industry. </a:t>
            </a:r>
          </a:p>
        </p:txBody>
      </p:sp>
      <p:sp>
        <p:nvSpPr>
          <p:cNvPr id="4" name="Slide Number Placeholder 3"/>
          <p:cNvSpPr>
            <a:spLocks noGrp="1"/>
          </p:cNvSpPr>
          <p:nvPr>
            <p:ph type="sldNum" sz="quarter" idx="10"/>
          </p:nvPr>
        </p:nvSpPr>
        <p:spPr/>
        <p:txBody>
          <a:bodyPr/>
          <a:lstStyle/>
          <a:p>
            <a:fld id="{87DBB78C-753C-48E8-B3A6-7844A97A9143}" type="slidenum">
              <a:rPr lang="en-US" smtClean="0"/>
              <a:pPr/>
              <a:t>7</a:t>
            </a:fld>
            <a:endParaRPr lang="en-US" dirty="0"/>
          </a:p>
        </p:txBody>
      </p:sp>
    </p:spTree>
    <p:extLst>
      <p:ext uri="{BB962C8B-B14F-4D97-AF65-F5344CB8AC3E}">
        <p14:creationId xmlns:p14="http://schemas.microsoft.com/office/powerpoint/2010/main" xmlns="" val="2626747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Analyze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opening vignette of this chapter, using the</a:t>
            </a:r>
            <a:r>
              <a:rPr lang="en-US" sz="1200" kern="1200" baseline="0" dirty="0" smtClean="0">
                <a:solidFill>
                  <a:schemeClr val="tx1"/>
                </a:solidFill>
                <a:effectLst/>
                <a:latin typeface="+mn-lt"/>
                <a:ea typeface="+mn-ea"/>
                <a:cs typeface="+mn-cs"/>
              </a:rPr>
              <a:t> Five Forces model.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Organizations examine these five forces and determine how they intend to respond to them. That examination leads to competitive strategy.</a:t>
            </a:r>
          </a:p>
        </p:txBody>
      </p:sp>
      <p:sp>
        <p:nvSpPr>
          <p:cNvPr id="4" name="Slide Number Placeholder 3"/>
          <p:cNvSpPr>
            <a:spLocks noGrp="1"/>
          </p:cNvSpPr>
          <p:nvPr>
            <p:ph type="sldNum" sz="quarter" idx="10"/>
          </p:nvPr>
        </p:nvSpPr>
        <p:spPr/>
        <p:txBody>
          <a:bodyPr/>
          <a:lstStyle/>
          <a:p>
            <a:fld id="{87DBB78C-753C-48E8-B3A6-7844A97A9143}" type="slidenum">
              <a:rPr lang="en-US" smtClean="0"/>
              <a:pPr/>
              <a:t>8</a:t>
            </a:fld>
            <a:endParaRPr lang="en-US" dirty="0"/>
          </a:p>
        </p:txBody>
      </p:sp>
    </p:spTree>
    <p:extLst>
      <p:ext uri="{BB962C8B-B14F-4D97-AF65-F5344CB8AC3E}">
        <p14:creationId xmlns:p14="http://schemas.microsoft.com/office/powerpoint/2010/main" xmlns="" val="187383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To be effective, organization goals, objectives, culture, and activities must be consistent with the organization’s strategy.</a:t>
            </a:r>
          </a:p>
          <a:p>
            <a:pPr marL="171450" indent="-171450">
              <a:buFont typeface="Arial" panose="020B0604020202020204" pitchFamily="34" charset="0"/>
              <a:buChar char="•"/>
            </a:pPr>
            <a:r>
              <a:rPr lang="en-US" sz="1200" b="0" i="0" u="none" strike="noStrike" kern="1200" baseline="0" dirty="0" smtClean="0">
                <a:solidFill>
                  <a:schemeClr val="tx1"/>
                </a:solidFill>
                <a:ea typeface="+mn-ea"/>
                <a:cs typeface="+mn-cs"/>
              </a:rPr>
              <a:t>This means, all information systems in organization must facilitate the organization’s competitive strategy.</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Each of the three competitive forces concerns the danger of customers taking their business elsewhere.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Have students examine table to see why Falcon Security </a:t>
            </a:r>
            <a:r>
              <a:rPr lang="en-US" sz="1200" kern="1200" dirty="0" smtClean="0">
                <a:solidFill>
                  <a:schemeClr val="tx1"/>
                </a:solidFill>
                <a:latin typeface="Arial" panose="020B0604020202020204" pitchFamily="34" charset="0"/>
                <a:ea typeface="+mn-ea"/>
                <a:cs typeface="Arial" panose="020B0604020202020204" pitchFamily="34" charset="0"/>
              </a:rPr>
              <a:t>is exploring possibility of 3D printing</a:t>
            </a:r>
            <a:r>
              <a:rPr lang="en-US" sz="1200" kern="1200" dirty="0" smtClean="0">
                <a:solidFill>
                  <a:schemeClr val="tx1"/>
                </a:solidFill>
                <a:ea typeface="+mn-ea"/>
                <a:cs typeface="+mn-cs"/>
              </a:rPr>
              <a:t>.</a:t>
            </a:r>
          </a:p>
        </p:txBody>
      </p:sp>
      <p:sp>
        <p:nvSpPr>
          <p:cNvPr id="4" name="Slide Number Placeholder 3"/>
          <p:cNvSpPr>
            <a:spLocks noGrp="1"/>
          </p:cNvSpPr>
          <p:nvPr>
            <p:ph type="sldNum" sz="quarter" idx="10"/>
          </p:nvPr>
        </p:nvSpPr>
        <p:spPr/>
        <p:txBody>
          <a:bodyPr/>
          <a:lstStyle/>
          <a:p>
            <a:fld id="{EDEC6814-C629-4FF6-90BD-A3F92FA0775E}" type="slidenum">
              <a:rPr lang="en-US" smtClean="0"/>
              <a:pPr/>
              <a:t>9</a:t>
            </a:fld>
            <a:endParaRPr lang="en-US" dirty="0"/>
          </a:p>
        </p:txBody>
      </p:sp>
    </p:spTree>
    <p:extLst>
      <p:ext uri="{BB962C8B-B14F-4D97-AF65-F5344CB8AC3E}">
        <p14:creationId xmlns:p14="http://schemas.microsoft.com/office/powerpoint/2010/main" xmlns="" val="1397030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Medium-sized drone manufacturer’s value chain</a:t>
            </a: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a:t>
            </a:r>
            <a:r>
              <a:rPr lang="en-US" dirty="0" smtClean="0">
                <a:latin typeface="Arial" panose="020B0604020202020204" pitchFamily="34" charset="0"/>
                <a:cs typeface="Arial" panose="020B0604020202020204" pitchFamily="34" charset="0"/>
              </a:rPr>
              <a:t>network of value-creating activities</a:t>
            </a:r>
          </a:p>
          <a:p>
            <a:pPr marL="171450" indent="-171450">
              <a:buFont typeface="Arial" panose="020B0604020202020204" pitchFamily="34" charset="0"/>
              <a:buChar char="•"/>
            </a:pPr>
            <a:r>
              <a:rPr lang="en-US" dirty="0" smtClean="0">
                <a:latin typeface="Arial" panose="020B0604020202020204" pitchFamily="34" charset="0"/>
                <a:cs typeface="Arial" panose="020B0604020202020204" pitchFamily="34" charset="0"/>
              </a:rPr>
              <a:t>Difference between value an activity generates and its</a:t>
            </a:r>
            <a:r>
              <a:rPr lang="en-US" baseline="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cost is called margin.</a:t>
            </a:r>
          </a:p>
          <a:p>
            <a:pPr marL="171450" indent="-171450">
              <a:buFont typeface="Arial" panose="020B0604020202020204" pitchFamily="34" charset="0"/>
              <a:buChar char="•"/>
            </a:pPr>
            <a:r>
              <a:rPr lang="en-US" sz="1200" b="1" i="0" u="none" strike="noStrike" kern="1200" baseline="0" dirty="0" smtClean="0">
                <a:solidFill>
                  <a:schemeClr val="tx1"/>
                </a:solidFill>
                <a:ea typeface="+mn-ea"/>
                <a:cs typeface="+mn-cs"/>
              </a:rPr>
              <a:t>Linkages</a:t>
            </a:r>
            <a:r>
              <a:rPr lang="en-US" sz="1200" b="0" i="0" u="none" strike="noStrike" kern="1200" baseline="0" dirty="0" smtClean="0">
                <a:solidFill>
                  <a:schemeClr val="tx1"/>
                </a:solidFill>
                <a:ea typeface="+mn-ea"/>
                <a:cs typeface="+mn-cs"/>
              </a:rPr>
              <a:t>--interactions across value activities.</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DEC6814-C629-4FF6-90BD-A3F92FA0775E}" type="slidenum">
              <a:rPr lang="en-US" smtClean="0"/>
              <a:pPr/>
              <a:t>10</a:t>
            </a:fld>
            <a:endParaRPr lang="en-US" dirty="0"/>
          </a:p>
        </p:txBody>
      </p:sp>
    </p:spTree>
    <p:extLst>
      <p:ext uri="{BB962C8B-B14F-4D97-AF65-F5344CB8AC3E}">
        <p14:creationId xmlns:p14="http://schemas.microsoft.com/office/powerpoint/2010/main" xmlns="" val="930234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 </a:t>
            </a:r>
            <a:endParaRPr lang="en-US" dirty="0"/>
          </a:p>
        </p:txBody>
      </p:sp>
    </p:spTree>
    <p:extLst>
      <p:ext uri="{BB962C8B-B14F-4D97-AF65-F5344CB8AC3E}">
        <p14:creationId xmlns:p14="http://schemas.microsoft.com/office/powerpoint/2010/main" xmlns="" val="3861737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 </a:t>
            </a:r>
            <a:endParaRPr lang="en-US" dirty="0"/>
          </a:p>
        </p:txBody>
      </p:sp>
      <p:sp>
        <p:nvSpPr>
          <p:cNvPr id="5" name="Text Placeholder 2"/>
          <p:cNvSpPr>
            <a:spLocks noGrp="1"/>
          </p:cNvSpPr>
          <p:nvPr>
            <p:ph idx="1"/>
          </p:nvPr>
        </p:nvSpPr>
        <p:spPr bwMode="auto">
          <a:xfrm>
            <a:off x="772583" y="1559616"/>
            <a:ext cx="10515600" cy="4023360"/>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3-</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5850408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 </a:t>
            </a:r>
            <a:endParaRPr lang="en-US" dirty="0"/>
          </a:p>
        </p:txBody>
      </p:sp>
      <p:sp>
        <p:nvSpPr>
          <p:cNvPr id="4" name="TextBox 3"/>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3-</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7963867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dirty="0" smtClean="0"/>
              <a:t>Copyright © 2017 Pearson Education, Inc. </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3-</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53687366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 </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3-</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86580506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dirty="0" smtClean="0"/>
              <a:t>Copyright © 2017 Pearson Education, Inc. </a:t>
            </a:r>
            <a:endParaRPr lang="en-US" dirty="0"/>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2922714" y="3820012"/>
            <a:ext cx="6943725" cy="1457325"/>
          </a:xfrm>
          <a:prstGeom prst="rect">
            <a:avLst/>
          </a:prstGeom>
        </p:spPr>
      </p:pic>
    </p:spTree>
    <p:extLst>
      <p:ext uri="{BB962C8B-B14F-4D97-AF65-F5344CB8AC3E}">
        <p14:creationId xmlns:p14="http://schemas.microsoft.com/office/powerpoint/2010/main" xmlns="" val="9039142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68622" y="1591710"/>
            <a:ext cx="10515600" cy="4023360"/>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dirty="0" smtClean="0"/>
              <a:t>Copyright © 2017 Pearson Education, Inc. </a:t>
            </a:r>
            <a:endParaRPr lang="en-US" dirty="0"/>
          </a:p>
        </p:txBody>
      </p:sp>
      <p:pic>
        <p:nvPicPr>
          <p:cNvPr id="3" name="Picture 2"/>
          <p:cNvPicPr preferRelativeResize="0">
            <a:picLocks/>
          </p:cNvPicPr>
          <p:nvPr/>
        </p:nvPicPr>
        <p:blipFill>
          <a:blip r:embed="rId8" cstate="print"/>
          <a:stretch>
            <a:fillRect/>
          </a:stretch>
        </p:blipFill>
        <p:spPr>
          <a:xfrm>
            <a:off x="1977723" y="5891630"/>
            <a:ext cx="8321040" cy="274320"/>
          </a:xfrm>
          <a:prstGeom prst="rect">
            <a:avLst/>
          </a:prstGeom>
        </p:spPr>
      </p:pic>
    </p:spTree>
    <p:extLst>
      <p:ext uri="{BB962C8B-B14F-4D97-AF65-F5344CB8AC3E}">
        <p14:creationId xmlns:p14="http://schemas.microsoft.com/office/powerpoint/2010/main" xmlns="" val="3858683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sz="4000" dirty="0" smtClean="0"/>
              <a:t>Organizational Strategy</a:t>
            </a:r>
            <a:r>
              <a:rPr lang="en-US" sz="4000" dirty="0"/>
              <a:t>, </a:t>
            </a:r>
            <a:r>
              <a:rPr lang="en-US" sz="4000" dirty="0" smtClean="0"/>
              <a:t>Information Systems</a:t>
            </a:r>
            <a:r>
              <a:rPr lang="en-US" sz="4000" dirty="0"/>
              <a:t>, </a:t>
            </a:r>
            <a:r>
              <a:rPr lang="en-US" sz="4000" dirty="0" smtClean="0"/>
              <a:t>and Competitive </a:t>
            </a:r>
            <a:r>
              <a:rPr lang="en-US" sz="4000" dirty="0"/>
              <a:t>Advantage</a:t>
            </a:r>
          </a:p>
        </p:txBody>
      </p:sp>
      <p:sp>
        <p:nvSpPr>
          <p:cNvPr id="4" name="Title 3"/>
          <p:cNvSpPr>
            <a:spLocks noGrp="1"/>
          </p:cNvSpPr>
          <p:nvPr>
            <p:ph type="title"/>
          </p:nvPr>
        </p:nvSpPr>
        <p:spPr/>
        <p:txBody>
          <a:bodyPr/>
          <a:lstStyle/>
          <a:p>
            <a:r>
              <a:rPr lang="en-US" sz="5400" dirty="0" smtClean="0"/>
              <a:t>Chapter 3</a:t>
            </a:r>
            <a:endParaRPr lang="en-US" sz="5400" dirty="0"/>
          </a:p>
        </p:txBody>
      </p:sp>
    </p:spTree>
    <p:extLst>
      <p:ext uri="{BB962C8B-B14F-4D97-AF65-F5344CB8AC3E}">
        <p14:creationId xmlns:p14="http://schemas.microsoft.com/office/powerpoint/2010/main" xmlns="" val="2227026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104" y="336551"/>
            <a:ext cx="10515600" cy="1097280"/>
          </a:xfrm>
        </p:spPr>
        <p:txBody>
          <a:bodyPr/>
          <a:lstStyle/>
          <a:p>
            <a:pPr marL="914400" indent="-914400"/>
            <a:r>
              <a:rPr lang="en-US" dirty="0" smtClean="0"/>
              <a:t>Q4</a:t>
            </a:r>
            <a:r>
              <a:rPr lang="en-US" dirty="0"/>
              <a:t>: How Does Competitive Strategy Determine Value Chain Structure</a:t>
            </a:r>
            <a:r>
              <a:rPr lang="en-US" dirty="0" smtClean="0"/>
              <a:t>?</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7" name="TextBox 6"/>
          <p:cNvSpPr txBox="1"/>
          <p:nvPr/>
        </p:nvSpPr>
        <p:spPr>
          <a:xfrm>
            <a:off x="10110630" y="3343976"/>
            <a:ext cx="1419381" cy="461665"/>
          </a:xfrm>
          <a:prstGeom prst="rect">
            <a:avLst/>
          </a:prstGeom>
          <a:solidFill>
            <a:schemeClr val="accent3"/>
          </a:solidFill>
          <a:ln w="12700">
            <a:solidFill>
              <a:schemeClr val="tx1"/>
            </a:solidFill>
          </a:ln>
        </p:spPr>
        <p:txBody>
          <a:bodyPr wrap="square" rtlCol="0">
            <a:spAutoFit/>
          </a:bodyPr>
          <a:lstStyle/>
          <a:p>
            <a:pPr algn="ctr"/>
            <a:r>
              <a:rPr lang="en-US" sz="2400" dirty="0" smtClean="0">
                <a:latin typeface="Arial" panose="020B0604020202020204" pitchFamily="34" charset="0"/>
                <a:cs typeface="Arial" panose="020B0604020202020204" pitchFamily="34" charset="0"/>
              </a:rPr>
              <a:t>Linkages</a:t>
            </a:r>
            <a:endParaRPr lang="en-US" sz="2400" dirty="0">
              <a:latin typeface="Arial" panose="020B0604020202020204" pitchFamily="34" charset="0"/>
              <a:cs typeface="Arial" panose="020B0604020202020204" pitchFamily="34" charset="0"/>
            </a:endParaRPr>
          </a:p>
        </p:txBody>
      </p:sp>
      <p:pic>
        <p:nvPicPr>
          <p:cNvPr id="11" name="Picture 10"/>
          <p:cNvPicPr preferRelativeResize="0">
            <a:picLocks/>
          </p:cNvPicPr>
          <p:nvPr/>
        </p:nvPicPr>
        <p:blipFill>
          <a:blip r:embed="rId3" cstate="print"/>
          <a:stretch>
            <a:fillRect/>
          </a:stretch>
        </p:blipFill>
        <p:spPr>
          <a:xfrm>
            <a:off x="1103233" y="1470080"/>
            <a:ext cx="8961120" cy="4029805"/>
          </a:xfrm>
          <a:prstGeom prst="rect">
            <a:avLst/>
          </a:prstGeom>
        </p:spPr>
      </p:pic>
      <p:grpSp>
        <p:nvGrpSpPr>
          <p:cNvPr id="13" name="Group 8"/>
          <p:cNvGrpSpPr>
            <a:grpSpLocks noChangeAspect="1"/>
          </p:cNvGrpSpPr>
          <p:nvPr/>
        </p:nvGrpSpPr>
        <p:grpSpPr bwMode="auto">
          <a:xfrm>
            <a:off x="10220325" y="1511300"/>
            <a:ext cx="1422400" cy="1703388"/>
            <a:chOff x="6438" y="952"/>
            <a:chExt cx="896" cy="1073"/>
          </a:xfrm>
        </p:grpSpPr>
        <p:sp>
          <p:nvSpPr>
            <p:cNvPr id="14" name="AutoShape 7"/>
            <p:cNvSpPr>
              <a:spLocks noChangeAspect="1" noChangeArrowheads="1" noTextEdit="1"/>
            </p:cNvSpPr>
            <p:nvPr/>
          </p:nvSpPr>
          <p:spPr bwMode="auto">
            <a:xfrm>
              <a:off x="6438" y="952"/>
              <a:ext cx="896" cy="1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153" name="Picture 9"/>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38" y="952"/>
              <a:ext cx="904" cy="1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3558439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Descriptions for </a:t>
            </a:r>
            <a:r>
              <a:rPr lang="en-US" dirty="0" smtClean="0"/>
              <a:t>Primary Activities </a:t>
            </a:r>
            <a:r>
              <a:rPr lang="en-US" dirty="0"/>
              <a:t>of the Value Chain</a:t>
            </a:r>
          </a:p>
        </p:txBody>
      </p:sp>
      <p:sp>
        <p:nvSpPr>
          <p:cNvPr id="6"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8" name="Picture 7"/>
          <p:cNvPicPr>
            <a:picLocks noChangeAspect="1"/>
          </p:cNvPicPr>
          <p:nvPr/>
        </p:nvPicPr>
        <p:blipFill>
          <a:blip r:embed="rId3" cstate="print"/>
          <a:stretch>
            <a:fillRect/>
          </a:stretch>
        </p:blipFill>
        <p:spPr>
          <a:xfrm>
            <a:off x="1294984" y="1585094"/>
            <a:ext cx="9602032" cy="4023709"/>
          </a:xfrm>
          <a:prstGeom prst="rect">
            <a:avLst/>
          </a:prstGeom>
        </p:spPr>
      </p:pic>
    </p:spTree>
    <p:extLst>
      <p:ext uri="{BB962C8B-B14F-4D97-AF65-F5344CB8AC3E}">
        <p14:creationId xmlns:p14="http://schemas.microsoft.com/office/powerpoint/2010/main" xmlns="" val="584476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58838" indent="-858838"/>
            <a:r>
              <a:rPr lang="en-US" dirty="0" smtClean="0"/>
              <a:t>Q5: </a:t>
            </a:r>
            <a:r>
              <a:rPr lang="en-US" dirty="0"/>
              <a:t>How Do Value Chains </a:t>
            </a:r>
            <a:r>
              <a:rPr lang="en-US" dirty="0" smtClean="0"/>
              <a:t>Determine Business </a:t>
            </a:r>
            <a:r>
              <a:rPr lang="en-US" dirty="0"/>
              <a:t>Processes </a:t>
            </a:r>
            <a:r>
              <a:rPr lang="en-US" dirty="0" smtClean="0"/>
              <a:t>and Information </a:t>
            </a:r>
            <a:r>
              <a:rPr lang="en-US" dirty="0"/>
              <a:t>Systems?</a:t>
            </a:r>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8" name="Picture 7"/>
          <p:cNvPicPr preferRelativeResize="0">
            <a:picLocks/>
          </p:cNvPicPr>
          <p:nvPr/>
        </p:nvPicPr>
        <p:blipFill>
          <a:blip r:embed="rId3" cstate="print"/>
          <a:stretch>
            <a:fillRect/>
          </a:stretch>
        </p:blipFill>
        <p:spPr>
          <a:xfrm>
            <a:off x="844641" y="1555711"/>
            <a:ext cx="10515600" cy="4023360"/>
          </a:xfrm>
          <a:prstGeom prst="rect">
            <a:avLst/>
          </a:prstGeom>
        </p:spPr>
      </p:pic>
    </p:spTree>
    <p:extLst>
      <p:ext uri="{BB962C8B-B14F-4D97-AF65-F5344CB8AC3E}">
        <p14:creationId xmlns:p14="http://schemas.microsoft.com/office/powerpoint/2010/main" xmlns="" val="1560337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8"/>
          <p:cNvGrpSpPr>
            <a:grpSpLocks/>
          </p:cNvGrpSpPr>
          <p:nvPr/>
        </p:nvGrpSpPr>
        <p:grpSpPr bwMode="auto">
          <a:xfrm>
            <a:off x="837424" y="358029"/>
            <a:ext cx="10515600" cy="1280160"/>
            <a:chOff x="415" y="1748"/>
            <a:chExt cx="6850" cy="824"/>
          </a:xfrm>
        </p:grpSpPr>
        <p:sp>
          <p:nvSpPr>
            <p:cNvPr id="17" name="AutoShape 7"/>
            <p:cNvSpPr>
              <a:spLocks noChangeAspect="1" noChangeArrowheads="1" noTextEdit="1"/>
            </p:cNvSpPr>
            <p:nvPr/>
          </p:nvSpPr>
          <p:spPr bwMode="auto">
            <a:xfrm>
              <a:off x="415" y="1748"/>
              <a:ext cx="6850" cy="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8"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5" y="1748"/>
              <a:ext cx="6858" cy="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2" name="Title 1"/>
          <p:cNvSpPr>
            <a:spLocks noGrp="1"/>
          </p:cNvSpPr>
          <p:nvPr>
            <p:ph type="title"/>
          </p:nvPr>
        </p:nvSpPr>
        <p:spPr>
          <a:xfrm>
            <a:off x="837424" y="368851"/>
            <a:ext cx="1495229" cy="1241295"/>
          </a:xfrm>
        </p:spPr>
        <p:txBody>
          <a:bodyPr/>
          <a:lstStyle/>
          <a:p>
            <a:r>
              <a:rPr lang="en-US" sz="2800" dirty="0"/>
              <a:t>Q5: </a:t>
            </a:r>
            <a:r>
              <a:rPr lang="en-US" sz="2800" dirty="0" smtClean="0"/>
              <a:t>(cont’d)</a:t>
            </a:r>
            <a:endParaRPr lang="en-US" sz="2800" dirty="0"/>
          </a:p>
        </p:txBody>
      </p:sp>
      <p:pic>
        <p:nvPicPr>
          <p:cNvPr id="9" name="Picture 8"/>
          <p:cNvPicPr preferRelativeResize="0">
            <a:picLocks/>
          </p:cNvPicPr>
          <p:nvPr/>
        </p:nvPicPr>
        <p:blipFill>
          <a:blip r:embed="rId4" cstate="print"/>
          <a:stretch>
            <a:fillRect/>
          </a:stretch>
        </p:blipFill>
        <p:spPr>
          <a:xfrm>
            <a:off x="837424" y="1639629"/>
            <a:ext cx="10515600" cy="3931920"/>
          </a:xfrm>
          <a:prstGeom prst="rect">
            <a:avLst/>
          </a:prstGeom>
        </p:spPr>
      </p:pic>
    </p:spTree>
    <p:extLst>
      <p:ext uri="{BB962C8B-B14F-4D97-AF65-F5344CB8AC3E}">
        <p14:creationId xmlns:p14="http://schemas.microsoft.com/office/powerpoint/2010/main" xmlns="" val="4170119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14400" indent="-914400"/>
            <a:r>
              <a:rPr lang="en-US" dirty="0" smtClean="0"/>
              <a:t>Q7: How Do Information Systems Provide Competitive Advantages?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7" name="TextBox 6"/>
          <p:cNvSpPr txBox="1"/>
          <p:nvPr/>
        </p:nvSpPr>
        <p:spPr>
          <a:xfrm>
            <a:off x="1223496" y="1995055"/>
            <a:ext cx="2310938" cy="1384995"/>
          </a:xfrm>
          <a:prstGeom prst="rect">
            <a:avLst/>
          </a:prstGeom>
          <a:solidFill>
            <a:schemeClr val="accent2"/>
          </a:solidFill>
          <a:ln>
            <a:solidFill>
              <a:schemeClr val="accent1"/>
            </a:solidFill>
          </a:ln>
        </p:spPr>
        <p:txBody>
          <a:bodyPr wrap="square" rtlCol="0">
            <a:spAutoFit/>
          </a:bodyPr>
          <a:lstStyle/>
          <a:p>
            <a:r>
              <a:rPr lang="en-US" sz="2800" dirty="0">
                <a:latin typeface="Arial" panose="020B0604020202020204" pitchFamily="34" charset="0"/>
                <a:cs typeface="Arial" panose="020B0604020202020204" pitchFamily="34" charset="0"/>
              </a:rPr>
              <a:t>Principles of Competitive</a:t>
            </a:r>
          </a:p>
          <a:p>
            <a:r>
              <a:rPr lang="en-US" sz="2800" dirty="0">
                <a:latin typeface="Arial" panose="020B0604020202020204" pitchFamily="34" charset="0"/>
                <a:cs typeface="Arial" panose="020B0604020202020204" pitchFamily="34" charset="0"/>
              </a:rPr>
              <a:t>Advantage</a:t>
            </a:r>
          </a:p>
        </p:txBody>
      </p:sp>
      <p:pic>
        <p:nvPicPr>
          <p:cNvPr id="8" name="Picture 7"/>
          <p:cNvPicPr preferRelativeResize="0">
            <a:picLocks/>
          </p:cNvPicPr>
          <p:nvPr/>
        </p:nvPicPr>
        <p:blipFill>
          <a:blip r:embed="rId3" cstate="print"/>
          <a:stretch>
            <a:fillRect/>
          </a:stretch>
        </p:blipFill>
        <p:spPr>
          <a:xfrm>
            <a:off x="3870815" y="1607378"/>
            <a:ext cx="7315200" cy="3931920"/>
          </a:xfrm>
          <a:prstGeom prst="rect">
            <a:avLst/>
          </a:prstGeom>
        </p:spPr>
      </p:pic>
    </p:spTree>
    <p:extLst>
      <p:ext uri="{BB962C8B-B14F-4D97-AF65-F5344CB8AC3E}">
        <p14:creationId xmlns:p14="http://schemas.microsoft.com/office/powerpoint/2010/main" xmlns="" val="3521586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AutoShape 2"/>
          <p:cNvSpPr>
            <a:spLocks noGrp="1" noChangeArrowheads="1"/>
          </p:cNvSpPr>
          <p:nvPr>
            <p:ph type="title"/>
          </p:nvPr>
        </p:nvSpPr>
        <p:spPr/>
        <p:txBody>
          <a:bodyPr/>
          <a:lstStyle/>
          <a:p>
            <a:r>
              <a:rPr lang="en-US" dirty="0" smtClean="0">
                <a:latin typeface="Arial" charset="0"/>
                <a:cs typeface="Arial" charset="0"/>
              </a:rPr>
              <a:t>How Does an Actual Company Use IS to Create Competitive Advantages? (cont'd)</a:t>
            </a:r>
          </a:p>
        </p:txBody>
      </p:sp>
      <p:sp>
        <p:nvSpPr>
          <p:cNvPr id="5"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2" name="Content Placeholder 1"/>
          <p:cNvSpPr>
            <a:spLocks noGrp="1"/>
          </p:cNvSpPr>
          <p:nvPr>
            <p:ph idx="1"/>
          </p:nvPr>
        </p:nvSpPr>
        <p:spPr/>
        <p:txBody>
          <a:bodyPr/>
          <a:lstStyle/>
          <a:p>
            <a:pPr>
              <a:buFont typeface="Arial" charset="0"/>
              <a:buChar char="•"/>
            </a:pPr>
            <a:r>
              <a:rPr lang="en-US" dirty="0">
                <a:latin typeface="Arial" charset="0"/>
                <a:cs typeface="Arial" charset="0"/>
              </a:rPr>
              <a:t>Maintains customer account data</a:t>
            </a:r>
          </a:p>
          <a:p>
            <a:pPr marL="620713" lvl="2" indent="-327025">
              <a:lnSpc>
                <a:spcPct val="90000"/>
              </a:lnSpc>
              <a:spcAft>
                <a:spcPct val="20000"/>
              </a:spcAft>
            </a:pPr>
            <a:r>
              <a:rPr lang="en-US" dirty="0">
                <a:latin typeface="Arial" charset="0"/>
                <a:cs typeface="Arial" charset="0"/>
              </a:rPr>
              <a:t>IS collects information for ABC (adds value</a:t>
            </a:r>
            <a:r>
              <a:rPr lang="en-US" dirty="0" smtClean="0">
                <a:latin typeface="Arial" charset="0"/>
                <a:cs typeface="Arial" charset="0"/>
              </a:rPr>
              <a:t>)</a:t>
            </a:r>
            <a:endParaRPr lang="en-US" dirty="0">
              <a:latin typeface="Arial" charset="0"/>
              <a:cs typeface="Arial" charset="0"/>
            </a:endParaRPr>
          </a:p>
          <a:p>
            <a:pPr marL="620713" lvl="2" indent="-327025">
              <a:lnSpc>
                <a:spcPct val="90000"/>
              </a:lnSpc>
              <a:spcAft>
                <a:spcPct val="20000"/>
              </a:spcAft>
            </a:pPr>
            <a:r>
              <a:rPr lang="en-US" dirty="0">
                <a:latin typeface="Arial" charset="0"/>
                <a:cs typeface="Arial" charset="0"/>
              </a:rPr>
              <a:t>IS saves customers time by automatically filling in part of form (adds value for customer</a:t>
            </a:r>
            <a:r>
              <a:rPr lang="en-US" dirty="0" smtClean="0">
                <a:latin typeface="Arial" charset="0"/>
                <a:cs typeface="Arial" charset="0"/>
              </a:rPr>
              <a:t>)</a:t>
            </a:r>
            <a:endParaRPr lang="en-US" dirty="0">
              <a:latin typeface="Arial" charset="0"/>
              <a:cs typeface="Arial" charset="0"/>
            </a:endParaRPr>
          </a:p>
          <a:p>
            <a:pPr>
              <a:buFont typeface="Arial" charset="0"/>
              <a:buChar char="•"/>
            </a:pPr>
            <a:r>
              <a:rPr lang="en-US" dirty="0">
                <a:latin typeface="Arial" charset="0"/>
                <a:cs typeface="Arial" charset="0"/>
              </a:rPr>
              <a:t>Package &amp; information delivery system</a:t>
            </a:r>
          </a:p>
          <a:p>
            <a:pPr marL="620713" lvl="2" indent="-327025">
              <a:lnSpc>
                <a:spcPct val="90000"/>
              </a:lnSpc>
              <a:spcAft>
                <a:spcPct val="20000"/>
              </a:spcAft>
            </a:pPr>
            <a:r>
              <a:rPr lang="en-US" dirty="0">
                <a:latin typeface="Arial" charset="0"/>
                <a:cs typeface="Arial" charset="0"/>
              </a:rPr>
              <a:t>IS helps customer to select delivery address and generate shipping </a:t>
            </a:r>
            <a:r>
              <a:rPr lang="en-US" dirty="0" smtClean="0">
                <a:latin typeface="Arial" charset="0"/>
                <a:cs typeface="Arial" charset="0"/>
              </a:rPr>
              <a:t>labels</a:t>
            </a:r>
            <a:endParaRPr lang="en-US" dirty="0">
              <a:latin typeface="Arial" charset="0"/>
              <a:cs typeface="Arial" charset="0"/>
            </a:endParaRPr>
          </a:p>
          <a:p>
            <a:pPr marL="620713" lvl="2" indent="-327025">
              <a:lnSpc>
                <a:spcPct val="90000"/>
              </a:lnSpc>
              <a:spcAft>
                <a:spcPct val="20000"/>
              </a:spcAft>
            </a:pPr>
            <a:r>
              <a:rPr lang="en-US" dirty="0">
                <a:latin typeface="Arial" charset="0"/>
                <a:cs typeface="Arial" charset="0"/>
              </a:rPr>
              <a:t>What value does shipper get?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Two </a:t>
            </a:r>
            <a:r>
              <a:rPr lang="en-US" dirty="0"/>
              <a:t>Roles for </a:t>
            </a:r>
            <a:r>
              <a:rPr lang="en-US" dirty="0" smtClean="0"/>
              <a:t>Information Systems </a:t>
            </a:r>
            <a:r>
              <a:rPr lang="en-US" dirty="0"/>
              <a:t>Regarding Products</a:t>
            </a:r>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8" name="Picture 7"/>
          <p:cNvPicPr preferRelativeResize="0">
            <a:picLocks/>
          </p:cNvPicPr>
          <p:nvPr/>
        </p:nvPicPr>
        <p:blipFill>
          <a:blip r:embed="rId2" cstate="print"/>
          <a:stretch>
            <a:fillRect/>
          </a:stretch>
        </p:blipFill>
        <p:spPr>
          <a:xfrm>
            <a:off x="1283638" y="1612330"/>
            <a:ext cx="9601200" cy="4023360"/>
          </a:xfrm>
          <a:prstGeom prst="rect">
            <a:avLst/>
          </a:prstGeom>
        </p:spPr>
      </p:pic>
    </p:spTree>
    <p:extLst>
      <p:ext uri="{BB962C8B-B14F-4D97-AF65-F5344CB8AC3E}">
        <p14:creationId xmlns:p14="http://schemas.microsoft.com/office/powerpoint/2010/main" xmlns="" val="19249388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2"/>
          <p:cNvSpPr>
            <a:spLocks noGrp="1"/>
          </p:cNvSpPr>
          <p:nvPr>
            <p:ph type="title"/>
          </p:nvPr>
        </p:nvSpPr>
        <p:spPr/>
        <p:txBody>
          <a:bodyPr/>
          <a:lstStyle/>
          <a:p>
            <a:r>
              <a:rPr lang="en-US" dirty="0" smtClean="0"/>
              <a:t>Web </a:t>
            </a:r>
            <a:r>
              <a:rPr lang="en-US" dirty="0"/>
              <a:t>Page to </a:t>
            </a:r>
            <a:r>
              <a:rPr lang="en-US" dirty="0" smtClean="0"/>
              <a:t>Select a </a:t>
            </a:r>
            <a:r>
              <a:rPr lang="en-US" dirty="0"/>
              <a:t>Contact from the </a:t>
            </a:r>
            <a:r>
              <a:rPr lang="en-US" dirty="0" smtClean="0"/>
              <a:t>Customer’s Records</a:t>
            </a:r>
            <a:endParaRPr lang="en-US" dirty="0" smtClean="0">
              <a:latin typeface="Arial" charset="0"/>
              <a:cs typeface="Arial" charset="0"/>
            </a:endParaRPr>
          </a:p>
        </p:txBody>
      </p:sp>
      <p:sp>
        <p:nvSpPr>
          <p:cNvPr id="5"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6" name="Picture 5"/>
          <p:cNvPicPr preferRelativeResize="0">
            <a:picLocks/>
          </p:cNvPicPr>
          <p:nvPr/>
        </p:nvPicPr>
        <p:blipFill>
          <a:blip r:embed="rId3" cstate="print"/>
          <a:stretch>
            <a:fillRect/>
          </a:stretch>
        </p:blipFill>
        <p:spPr>
          <a:xfrm>
            <a:off x="1301841" y="1574372"/>
            <a:ext cx="9601200" cy="402336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2"/>
          <p:cNvSpPr>
            <a:spLocks noGrp="1"/>
          </p:cNvSpPr>
          <p:nvPr>
            <p:ph type="title"/>
          </p:nvPr>
        </p:nvSpPr>
        <p:spPr/>
        <p:txBody>
          <a:bodyPr/>
          <a:lstStyle/>
          <a:p>
            <a:r>
              <a:rPr lang="en-US" dirty="0" smtClean="0">
                <a:latin typeface="Arial" charset="0"/>
                <a:cs typeface="Arial" charset="0"/>
              </a:rPr>
              <a:t>ABC Web Page to Select a Contact from Customer’s Records</a:t>
            </a:r>
          </a:p>
        </p:txBody>
      </p:sp>
      <p:sp>
        <p:nvSpPr>
          <p:cNvPr id="5"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7" name="Picture 6"/>
          <p:cNvPicPr preferRelativeResize="0">
            <a:picLocks/>
          </p:cNvPicPr>
          <p:nvPr/>
        </p:nvPicPr>
        <p:blipFill>
          <a:blip r:embed="rId3" cstate="print"/>
          <a:stretch>
            <a:fillRect/>
          </a:stretch>
        </p:blipFill>
        <p:spPr>
          <a:xfrm>
            <a:off x="1530441" y="1537050"/>
            <a:ext cx="9144000" cy="402336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p:cNvSpPr>
            <a:spLocks noGrp="1"/>
          </p:cNvSpPr>
          <p:nvPr>
            <p:ph type="title"/>
          </p:nvPr>
        </p:nvSpPr>
        <p:spPr/>
        <p:txBody>
          <a:bodyPr/>
          <a:lstStyle/>
          <a:p>
            <a:r>
              <a:rPr lang="en-US" dirty="0" smtClean="0">
                <a:latin typeface="Arial" charset="0"/>
                <a:cs typeface="Arial" charset="0"/>
              </a:rPr>
              <a:t>Web Page to Specify Email Notification</a:t>
            </a:r>
          </a:p>
        </p:txBody>
      </p:sp>
      <p:sp>
        <p:nvSpPr>
          <p:cNvPr id="5"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7" name="Picture 6"/>
          <p:cNvPicPr preferRelativeResize="0">
            <a:picLocks/>
          </p:cNvPicPr>
          <p:nvPr/>
        </p:nvPicPr>
        <p:blipFill>
          <a:blip r:embed="rId3" cstate="print"/>
          <a:stretch>
            <a:fillRect/>
          </a:stretch>
        </p:blipFill>
        <p:spPr>
          <a:xfrm>
            <a:off x="1530441" y="1623309"/>
            <a:ext cx="9144000" cy="402336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0650" indent="-120650"/>
            <a:r>
              <a:rPr lang="en-US" dirty="0" smtClean="0"/>
              <a:t>“We Can't Be Everything to Everybody.”</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p:txBody>
          <a:bodyPr/>
          <a:lstStyle/>
          <a:p>
            <a:r>
              <a:rPr lang="en-US" dirty="0"/>
              <a:t>K</a:t>
            </a:r>
            <a:r>
              <a:rPr lang="en-US" dirty="0" smtClean="0"/>
              <a:t>nown for providing </a:t>
            </a:r>
            <a:r>
              <a:rPr lang="en-US" dirty="0"/>
              <a:t>security </a:t>
            </a:r>
            <a:r>
              <a:rPr lang="en-US" dirty="0" smtClean="0"/>
              <a:t>monitoring</a:t>
            </a:r>
          </a:p>
          <a:p>
            <a:r>
              <a:rPr lang="en-US" dirty="0" smtClean="0"/>
              <a:t>Mateo wants to stay </a:t>
            </a:r>
            <a:r>
              <a:rPr lang="en-US" dirty="0"/>
              <a:t>focused on big security </a:t>
            </a:r>
            <a:r>
              <a:rPr lang="en-US" dirty="0" smtClean="0"/>
              <a:t>contracts</a:t>
            </a:r>
          </a:p>
          <a:p>
            <a:pPr lvl="2"/>
            <a:r>
              <a:rPr lang="en-US" dirty="0" smtClean="0"/>
              <a:t>Law </a:t>
            </a:r>
            <a:r>
              <a:rPr lang="en-US" dirty="0"/>
              <a:t>enforcement agencies, search &amp;</a:t>
            </a:r>
            <a:r>
              <a:rPr lang="en-US" dirty="0" smtClean="0"/>
              <a:t> </a:t>
            </a:r>
            <a:r>
              <a:rPr lang="en-US" dirty="0"/>
              <a:t>rescue, </a:t>
            </a:r>
            <a:r>
              <a:rPr lang="en-US" dirty="0" smtClean="0"/>
              <a:t>federal government</a:t>
            </a:r>
          </a:p>
          <a:p>
            <a:r>
              <a:rPr lang="en-US" dirty="0" smtClean="0"/>
              <a:t>Focus or diversify?</a:t>
            </a:r>
          </a:p>
          <a:p>
            <a:pPr lvl="2"/>
            <a:r>
              <a:rPr lang="en-US" dirty="0" smtClean="0"/>
              <a:t>Good money </a:t>
            </a:r>
            <a:r>
              <a:rPr lang="en-US" dirty="0"/>
              <a:t>in agricultural surveying, industrial inspecting, real estate videos, and wedding </a:t>
            </a:r>
            <a:r>
              <a:rPr lang="en-US" dirty="0" smtClean="0"/>
              <a:t>videos</a:t>
            </a:r>
          </a:p>
          <a:p>
            <a:endParaRPr lang="en-US" dirty="0" smtClean="0"/>
          </a:p>
          <a:p>
            <a:endParaRPr lang="en-US" dirty="0" smtClean="0"/>
          </a:p>
        </p:txBody>
      </p:sp>
    </p:spTree>
    <p:extLst>
      <p:ext uri="{BB962C8B-B14F-4D97-AF65-F5344CB8AC3E}">
        <p14:creationId xmlns:p14="http://schemas.microsoft.com/office/powerpoint/2010/main" xmlns="" val="8266097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2"/>
          <p:cNvSpPr>
            <a:spLocks noGrp="1"/>
          </p:cNvSpPr>
          <p:nvPr>
            <p:ph type="title"/>
          </p:nvPr>
        </p:nvSpPr>
        <p:spPr/>
        <p:txBody>
          <a:bodyPr/>
          <a:lstStyle/>
          <a:p>
            <a:r>
              <a:rPr lang="en-US" dirty="0" smtClean="0">
                <a:latin typeface="Arial" charset="0"/>
                <a:cs typeface="Arial" charset="0"/>
              </a:rPr>
              <a:t>Web Page to Print Shipping Label</a:t>
            </a:r>
          </a:p>
        </p:txBody>
      </p:sp>
      <p:sp>
        <p:nvSpPr>
          <p:cNvPr id="5"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7" name="Picture 6"/>
          <p:cNvPicPr preferRelativeResize="0">
            <a:picLocks/>
          </p:cNvPicPr>
          <p:nvPr/>
        </p:nvPicPr>
        <p:blipFill>
          <a:blip r:embed="rId3" cstate="print"/>
          <a:stretch>
            <a:fillRect/>
          </a:stretch>
        </p:blipFill>
        <p:spPr>
          <a:xfrm>
            <a:off x="1983676" y="1537050"/>
            <a:ext cx="8229600" cy="402336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Does The Knowledge in This Chapter Help You?</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5" name="Content Placeholder 4"/>
          <p:cNvSpPr>
            <a:spLocks noGrp="1"/>
          </p:cNvSpPr>
          <p:nvPr>
            <p:ph idx="1"/>
          </p:nvPr>
        </p:nvSpPr>
        <p:spPr/>
        <p:txBody>
          <a:bodyPr/>
          <a:lstStyle/>
          <a:p>
            <a:r>
              <a:rPr lang="en-US" dirty="0"/>
              <a:t> Identify </a:t>
            </a:r>
            <a:r>
              <a:rPr lang="en-US" dirty="0" smtClean="0"/>
              <a:t>key points </a:t>
            </a:r>
            <a:r>
              <a:rPr lang="en-US" dirty="0"/>
              <a:t>Falcon Security must address in deciding whether to expand its business beyond security </a:t>
            </a:r>
            <a:r>
              <a:rPr lang="en-US" dirty="0" smtClean="0"/>
              <a:t>services</a:t>
            </a:r>
            <a:endParaRPr lang="en-US" dirty="0"/>
          </a:p>
          <a:p>
            <a:r>
              <a:rPr lang="en-US" dirty="0"/>
              <a:t>Develop guidance for yourself about </a:t>
            </a:r>
            <a:r>
              <a:rPr lang="en-US" dirty="0" smtClean="0"/>
              <a:t>relationship </a:t>
            </a:r>
            <a:r>
              <a:rPr lang="en-US" dirty="0"/>
              <a:t>between competitive strategy and information systems </a:t>
            </a:r>
            <a:r>
              <a:rPr lang="en-US" dirty="0" smtClean="0"/>
              <a:t>requirements </a:t>
            </a:r>
          </a:p>
          <a:p>
            <a:r>
              <a:rPr lang="en-US" dirty="0" smtClean="0"/>
              <a:t>Summarize </a:t>
            </a:r>
            <a:r>
              <a:rPr lang="en-US" dirty="0"/>
              <a:t>what you have learned from this example in a statement that you could make in a job </a:t>
            </a:r>
            <a:r>
              <a:rPr lang="en-US" dirty="0" smtClean="0"/>
              <a:t>interview</a:t>
            </a:r>
            <a:endParaRPr lang="en-US" dirty="0"/>
          </a:p>
          <a:p>
            <a:endParaRPr lang="en-US" dirty="0"/>
          </a:p>
        </p:txBody>
      </p:sp>
    </p:spTree>
    <p:extLst>
      <p:ext uri="{BB962C8B-B14F-4D97-AF65-F5344CB8AC3E}">
        <p14:creationId xmlns:p14="http://schemas.microsoft.com/office/powerpoint/2010/main" xmlns="" val="1678410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2"/>
          <p:cNvSpPr>
            <a:spLocks noGrp="1"/>
          </p:cNvSpPr>
          <p:nvPr>
            <p:ph type="title"/>
          </p:nvPr>
        </p:nvSpPr>
        <p:spPr/>
        <p:txBody>
          <a:bodyPr/>
          <a:lstStyle/>
          <a:p>
            <a:r>
              <a:rPr lang="en-US" dirty="0" smtClean="0">
                <a:latin typeface="Arial" charset="0"/>
                <a:cs typeface="Arial" charset="0"/>
              </a:rPr>
              <a:t>Yikes!  Bikes!	</a:t>
            </a:r>
          </a:p>
        </p:txBody>
      </p:sp>
      <p:sp>
        <p:nvSpPr>
          <p:cNvPr id="5" name="Footer Placeholder 2"/>
          <p:cNvSpPr>
            <a:spLocks noGrp="1"/>
          </p:cNvSpPr>
          <p:nvPr>
            <p:ph type="ftr" sz="quarter" idx="10"/>
          </p:nvPr>
        </p:nvSpPr>
        <p:spPr/>
        <p:txBody>
          <a:bodyPr/>
          <a:lstStyle/>
          <a:p>
            <a:r>
              <a:rPr lang="en-US" smtClean="0"/>
              <a:t>Copyright © 2017 Pearson Education, Inc. </a:t>
            </a:r>
            <a:endParaRPr lang="en-US" dirty="0"/>
          </a:p>
        </p:txBody>
      </p:sp>
      <p:sp>
        <p:nvSpPr>
          <p:cNvPr id="2" name="Content Placeholder 1"/>
          <p:cNvSpPr>
            <a:spLocks noGrp="1"/>
          </p:cNvSpPr>
          <p:nvPr>
            <p:ph idx="1"/>
          </p:nvPr>
        </p:nvSpPr>
        <p:spPr>
          <a:xfrm>
            <a:off x="772583" y="1559616"/>
            <a:ext cx="10515600" cy="4023360"/>
          </a:xfrm>
          <a:solidFill>
            <a:schemeClr val="bg1"/>
          </a:solidFill>
        </p:spPr>
        <p:txBody>
          <a:bodyPr/>
          <a:lstStyle/>
          <a:p>
            <a:pPr marL="233363" indent="-233363">
              <a:defRPr/>
            </a:pPr>
            <a:r>
              <a:rPr lang="en-US" sz="2600" dirty="0"/>
              <a:t>You are the operations manager for Yikes! Bikes, a manufacturer of high-end mountain bicycles.</a:t>
            </a:r>
          </a:p>
          <a:p>
            <a:pPr marL="233363" indent="-233363">
              <a:defRPr/>
            </a:pPr>
            <a:r>
              <a:rPr lang="en-US" sz="2600" dirty="0"/>
              <a:t>New owners plan to pursue lowest-cost vendor strategy by importing low-cost, lower quality </a:t>
            </a:r>
            <a:r>
              <a:rPr lang="en-US" sz="2600" dirty="0" smtClean="0"/>
              <a:t>bikes.</a:t>
            </a:r>
            <a:endParaRPr lang="en-US" sz="2600" dirty="0"/>
          </a:p>
          <a:p>
            <a:pPr marL="233363" indent="-233363">
              <a:defRPr/>
            </a:pPr>
            <a:r>
              <a:rPr lang="en-US" sz="2600" dirty="0"/>
              <a:t>New </a:t>
            </a:r>
            <a:r>
              <a:rPr lang="en-US" sz="2600" dirty="0" smtClean="0"/>
              <a:t>owners </a:t>
            </a:r>
            <a:r>
              <a:rPr lang="en-US" sz="2600" dirty="0"/>
              <a:t>not being honest with employees about cutting </a:t>
            </a:r>
            <a:r>
              <a:rPr lang="en-US" sz="2600" dirty="0" smtClean="0"/>
              <a:t>jobs.</a:t>
            </a:r>
            <a:endParaRPr lang="en-US" sz="2600" dirty="0"/>
          </a:p>
          <a:p>
            <a:pPr marL="233363" indent="-233363">
              <a:defRPr/>
            </a:pPr>
            <a:r>
              <a:rPr lang="en-US" sz="2600" dirty="0"/>
              <a:t>Say you might be promoted to new general manager. Should you trust them?</a:t>
            </a:r>
          </a:p>
          <a:p>
            <a:pPr marL="0" indent="0">
              <a:buNone/>
              <a:defRPr/>
            </a:pPr>
            <a:r>
              <a:rPr lang="en-US" sz="2600" b="1" dirty="0"/>
              <a:t>Q:  Are </a:t>
            </a:r>
            <a:r>
              <a:rPr lang="en-US" sz="2600" b="1" dirty="0" smtClean="0"/>
              <a:t>the owner’s </a:t>
            </a:r>
            <a:r>
              <a:rPr lang="en-US" sz="2600" b="1" dirty="0"/>
              <a:t>actions illegal? Unethical?</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2"/>
          <p:cNvSpPr>
            <a:spLocks noGrp="1"/>
          </p:cNvSpPr>
          <p:nvPr>
            <p:ph type="title"/>
          </p:nvPr>
        </p:nvSpPr>
        <p:spPr/>
        <p:txBody>
          <a:bodyPr/>
          <a:lstStyle/>
          <a:p>
            <a:r>
              <a:rPr lang="en-US" dirty="0" smtClean="0">
                <a:latin typeface="Arial" charset="0"/>
                <a:cs typeface="Arial" charset="0"/>
              </a:rPr>
              <a:t>Guide: Your Personal Competitive Advantage</a:t>
            </a:r>
          </a:p>
        </p:txBody>
      </p:sp>
      <p:sp>
        <p:nvSpPr>
          <p:cNvPr id="6" name="Footer Placeholder 2"/>
          <p:cNvSpPr>
            <a:spLocks noGrp="1"/>
          </p:cNvSpPr>
          <p:nvPr>
            <p:ph type="ftr" sz="quarter" idx="10"/>
          </p:nvPr>
        </p:nvSpPr>
        <p:spPr/>
        <p:txBody>
          <a:bodyPr/>
          <a:lstStyle/>
          <a:p>
            <a:r>
              <a:rPr lang="en-US" smtClean="0"/>
              <a:t>Copyright © 2017 Pearson Education, Inc. </a:t>
            </a:r>
            <a:endParaRPr lang="en-US" dirty="0"/>
          </a:p>
        </p:txBody>
      </p:sp>
      <p:sp>
        <p:nvSpPr>
          <p:cNvPr id="5" name="Content Placeholder 4"/>
          <p:cNvSpPr>
            <a:spLocks noGrp="1"/>
          </p:cNvSpPr>
          <p:nvPr>
            <p:ph idx="1"/>
          </p:nvPr>
        </p:nvSpPr>
        <p:spPr/>
        <p:txBody>
          <a:bodyPr/>
          <a:lstStyle/>
          <a:p>
            <a:pPr marL="233363" indent="-233363">
              <a:defRPr/>
            </a:pPr>
            <a:r>
              <a:rPr lang="en-US" dirty="0" smtClean="0"/>
              <a:t>Who </a:t>
            </a:r>
            <a:r>
              <a:rPr lang="en-US" dirty="0"/>
              <a:t>will be your competitors when you seek a job after graduating from college?</a:t>
            </a:r>
          </a:p>
          <a:p>
            <a:pPr marL="292100" indent="-292100">
              <a:defRPr/>
            </a:pPr>
            <a:r>
              <a:rPr lang="en-US" dirty="0"/>
              <a:t>What will be your competitive advantage in the job market? </a:t>
            </a:r>
          </a:p>
          <a:p>
            <a:pPr marL="292100" indent="-292100">
              <a:defRPr/>
            </a:pPr>
            <a:r>
              <a:rPr lang="en-US" dirty="0"/>
              <a:t>What can you do before you graduate to </a:t>
            </a:r>
            <a:r>
              <a:rPr lang="en-US" dirty="0" smtClean="0"/>
              <a:t>create a </a:t>
            </a:r>
            <a:r>
              <a:rPr lang="en-US" dirty="0"/>
              <a:t>competitive </a:t>
            </a:r>
            <a:r>
              <a:rPr lang="en-US" dirty="0" smtClean="0"/>
              <a:t>advantage for your self?</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the Guide: Your Personal Competitive Advantage (cont'd)</a:t>
            </a:r>
            <a:endParaRPr lang="en-US" dirty="0"/>
          </a:p>
        </p:txBody>
      </p:sp>
      <p:sp>
        <p:nvSpPr>
          <p:cNvPr id="5" name="Footer Placeholder 2"/>
          <p:cNvSpPr>
            <a:spLocks noGrp="1"/>
          </p:cNvSpPr>
          <p:nvPr>
            <p:ph type="ftr" sz="quarter" idx="10"/>
          </p:nvPr>
        </p:nvSpPr>
        <p:spPr/>
        <p:txBody>
          <a:bodyPr/>
          <a:lstStyle/>
          <a:p>
            <a:r>
              <a:rPr lang="en-US" smtClean="0"/>
              <a:t>Copyright © 2017 Pearson Education, Inc. </a:t>
            </a:r>
            <a:endParaRPr lang="en-US" dirty="0"/>
          </a:p>
        </p:txBody>
      </p:sp>
      <p:sp>
        <p:nvSpPr>
          <p:cNvPr id="4" name="Content Placeholder 3"/>
          <p:cNvSpPr>
            <a:spLocks noGrp="1"/>
          </p:cNvSpPr>
          <p:nvPr>
            <p:ph idx="1"/>
          </p:nvPr>
        </p:nvSpPr>
        <p:spPr>
          <a:xfrm>
            <a:off x="797856" y="1523998"/>
            <a:ext cx="10515600" cy="4023360"/>
          </a:xfrm>
        </p:spPr>
        <p:txBody>
          <a:bodyPr/>
          <a:lstStyle/>
          <a:p>
            <a:pPr marL="0" indent="0">
              <a:buNone/>
              <a:defRPr/>
            </a:pPr>
            <a:r>
              <a:rPr lang="en-US" b="1" dirty="0" smtClean="0"/>
              <a:t>How </a:t>
            </a:r>
            <a:r>
              <a:rPr lang="en-US" b="1" dirty="0"/>
              <a:t>do these elements </a:t>
            </a:r>
            <a:r>
              <a:rPr lang="en-US" b="1" dirty="0" smtClean="0"/>
              <a:t>of competitive </a:t>
            </a:r>
            <a:r>
              <a:rPr lang="en-US" b="1" dirty="0"/>
              <a:t>advantage apply to you personally</a:t>
            </a:r>
            <a:r>
              <a:rPr lang="en-US" b="1" dirty="0" smtClean="0"/>
              <a:t>?</a:t>
            </a:r>
          </a:p>
          <a:p>
            <a:pPr marL="738188" lvl="1" indent="-285750" defTabSz="1377950">
              <a:lnSpc>
                <a:spcPct val="90000"/>
              </a:lnSpc>
              <a:spcAft>
                <a:spcPct val="15000"/>
              </a:spcAft>
              <a:buFontTx/>
              <a:buChar char="••"/>
              <a:defRPr/>
            </a:pPr>
            <a:r>
              <a:rPr lang="en-US" sz="3100" dirty="0"/>
              <a:t>Switching costs?</a:t>
            </a:r>
          </a:p>
          <a:p>
            <a:pPr marL="738188" lvl="1" indent="-285750" defTabSz="1377950">
              <a:lnSpc>
                <a:spcPct val="90000"/>
              </a:lnSpc>
              <a:spcAft>
                <a:spcPct val="15000"/>
              </a:spcAft>
              <a:buFontTx/>
              <a:buChar char="••"/>
              <a:defRPr/>
            </a:pPr>
            <a:r>
              <a:rPr lang="en-US" sz="3100" dirty="0"/>
              <a:t>Differentiating products?</a:t>
            </a:r>
          </a:p>
          <a:p>
            <a:pPr marL="738188" lvl="1" indent="-285750" defTabSz="1377950">
              <a:lnSpc>
                <a:spcPct val="90000"/>
              </a:lnSpc>
              <a:spcAft>
                <a:spcPct val="15000"/>
              </a:spcAft>
              <a:buFontTx/>
              <a:buChar char="••"/>
              <a:defRPr/>
            </a:pPr>
            <a:r>
              <a:rPr lang="en-US" sz="3100" dirty="0"/>
              <a:t>Creating barriers?</a:t>
            </a:r>
          </a:p>
          <a:p>
            <a:pPr marL="738188" lvl="1" indent="-285750" defTabSz="1377950">
              <a:lnSpc>
                <a:spcPct val="90000"/>
              </a:lnSpc>
              <a:spcAft>
                <a:spcPct val="15000"/>
              </a:spcAft>
              <a:buFontTx/>
              <a:buChar char="••"/>
              <a:defRPr/>
            </a:pPr>
            <a:r>
              <a:rPr lang="en-US" sz="3100" dirty="0"/>
              <a:t>Establishing alliances?</a:t>
            </a:r>
          </a:p>
          <a:p>
            <a:pPr marL="738188" lvl="1" indent="-285750" defTabSz="1377950">
              <a:lnSpc>
                <a:spcPct val="90000"/>
              </a:lnSpc>
              <a:spcAft>
                <a:spcPct val="15000"/>
              </a:spcAft>
              <a:buFontTx/>
              <a:buChar char="••"/>
              <a:defRPr/>
            </a:pPr>
            <a:r>
              <a:rPr lang="en-US" sz="3100" dirty="0"/>
              <a:t>Reducing costs, increasing revenues?</a:t>
            </a:r>
          </a:p>
          <a:p>
            <a:pPr marL="0" indent="0">
              <a:buNone/>
              <a:defRPr/>
            </a:pPr>
            <a:endParaRPr lang="en-US" b="1" dirty="0"/>
          </a:p>
          <a:p>
            <a:endParaRPr lang="en-US" dirty="0"/>
          </a:p>
        </p:txBody>
      </p:sp>
    </p:spTree>
    <p:extLst>
      <p:ext uri="{BB962C8B-B14F-4D97-AF65-F5344CB8AC3E}">
        <p14:creationId xmlns:p14="http://schemas.microsoft.com/office/powerpoint/2010/main" xmlns="" val="21620545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Review</a:t>
            </a:r>
            <a:endParaRPr lang="en-US" dirty="0"/>
          </a:p>
        </p:txBody>
      </p:sp>
      <p:sp>
        <p:nvSpPr>
          <p:cNvPr id="3" name="Content Placeholder 2"/>
          <p:cNvSpPr>
            <a:spLocks noGrp="1"/>
          </p:cNvSpPr>
          <p:nvPr>
            <p:ph idx="1"/>
          </p:nvPr>
        </p:nvSpPr>
        <p:spPr>
          <a:xfrm>
            <a:off x="772583" y="1559616"/>
            <a:ext cx="10515600" cy="4020090"/>
          </a:xfrm>
        </p:spPr>
        <p:txBody>
          <a:bodyPr/>
          <a:lstStyle/>
          <a:p>
            <a:pPr marL="577850" indent="-577850">
              <a:buNone/>
            </a:pPr>
            <a:r>
              <a:rPr lang="en-US" sz="2400" dirty="0" smtClean="0"/>
              <a:t>Q1: How does organizational strategy determine information systems requirements?</a:t>
            </a:r>
          </a:p>
          <a:p>
            <a:pPr marL="577850" indent="-577850">
              <a:buNone/>
            </a:pPr>
            <a:r>
              <a:rPr lang="en-US" sz="2400" dirty="0" smtClean="0"/>
              <a:t>Q2: What five forces determine industry structure?</a:t>
            </a:r>
          </a:p>
          <a:p>
            <a:pPr marL="577850" indent="-577850">
              <a:buNone/>
            </a:pPr>
            <a:r>
              <a:rPr lang="en-US" sz="2400" dirty="0" smtClean="0"/>
              <a:t>Q3: What is competitive strategy?</a:t>
            </a:r>
          </a:p>
          <a:p>
            <a:pPr marL="577850" indent="-577850">
              <a:buNone/>
            </a:pPr>
            <a:r>
              <a:rPr lang="en-US" sz="2400" dirty="0" smtClean="0"/>
              <a:t>Q4: How does competitive strategy determine value chain structure?</a:t>
            </a:r>
          </a:p>
          <a:p>
            <a:pPr marL="577850" indent="-577850">
              <a:buNone/>
            </a:pPr>
            <a:r>
              <a:rPr lang="en-US" sz="2400" dirty="0" smtClean="0"/>
              <a:t>Q5: How do value chains determine business processes and  information systems?</a:t>
            </a:r>
          </a:p>
          <a:p>
            <a:pPr marL="577850" lvl="3" indent="-577850">
              <a:spcBef>
                <a:spcPts val="800"/>
              </a:spcBef>
              <a:buClrTx/>
              <a:buNone/>
            </a:pPr>
            <a:r>
              <a:rPr lang="en-US" sz="2400" dirty="0" smtClean="0"/>
              <a:t>Q6: How do information systems provide competitive advantages?</a:t>
            </a:r>
          </a:p>
          <a:p>
            <a:pPr marL="914400" lvl="3">
              <a:spcBef>
                <a:spcPts val="800"/>
              </a:spcBef>
              <a:buClrTx/>
            </a:pPr>
            <a:r>
              <a:rPr lang="en-US" sz="2400" dirty="0" smtClean="0"/>
              <a:t>How </a:t>
            </a:r>
            <a:r>
              <a:rPr lang="en-US" sz="2400" dirty="0"/>
              <a:t>does the knowledge in this chapter help you?</a:t>
            </a:r>
          </a:p>
          <a:p>
            <a:pPr marL="577850" indent="-577850">
              <a:buNone/>
            </a:pPr>
            <a:endParaRPr lang="en-US" sz="2400" dirty="0"/>
          </a:p>
        </p:txBody>
      </p:sp>
      <p:sp>
        <p:nvSpPr>
          <p:cNvPr id="4" name="Footer Placeholder 3"/>
          <p:cNvSpPr>
            <a:spLocks noGrp="1"/>
          </p:cNvSpPr>
          <p:nvPr>
            <p:ph type="ftr" sz="quarter" idx="10"/>
          </p:nvPr>
        </p:nvSpPr>
        <p:spPr/>
        <p:txBody>
          <a:bodyPr/>
          <a:lstStyle/>
          <a:p>
            <a:r>
              <a:rPr lang="en-US" dirty="0" smtClean="0"/>
              <a:t>Copyright © 2017 Pearson Education, Inc. </a:t>
            </a:r>
            <a:endParaRPr lang="en-US" dirty="0"/>
          </a:p>
        </p:txBody>
      </p:sp>
    </p:spTree>
    <p:extLst>
      <p:ext uri="{BB962C8B-B14F-4D97-AF65-F5344CB8AC3E}">
        <p14:creationId xmlns:p14="http://schemas.microsoft.com/office/powerpoint/2010/main" xmlns="" val="2456288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3: </a:t>
            </a:r>
            <a:r>
              <a:rPr lang="en-US" dirty="0"/>
              <a:t>The Amazon of Innovation</a:t>
            </a:r>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8" name="Picture 7"/>
          <p:cNvPicPr preferRelativeResize="0">
            <a:picLocks/>
          </p:cNvPicPr>
          <p:nvPr/>
        </p:nvPicPr>
        <p:blipFill>
          <a:blip r:embed="rId3" cstate="print"/>
          <a:stretch>
            <a:fillRect/>
          </a:stretch>
        </p:blipFill>
        <p:spPr>
          <a:xfrm>
            <a:off x="844641" y="1537050"/>
            <a:ext cx="10515600" cy="4023360"/>
          </a:xfrm>
          <a:prstGeom prst="rect">
            <a:avLst/>
          </a:prstGeom>
        </p:spPr>
      </p:pic>
    </p:spTree>
    <p:extLst>
      <p:ext uri="{BB962C8B-B14F-4D97-AF65-F5344CB8AC3E}">
        <p14:creationId xmlns:p14="http://schemas.microsoft.com/office/powerpoint/2010/main" xmlns="" val="145898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pPr eaLnBrk="1" hangingPunct="1"/>
            <a:r>
              <a:rPr lang="en-US" dirty="0" smtClean="0">
                <a:latin typeface="Arial" charset="0"/>
                <a:cs typeface="Arial" charset="0"/>
              </a:rPr>
              <a:t>Case Study 1: The Amazon of Innovation (cont'd)</a:t>
            </a:r>
          </a:p>
        </p:txBody>
      </p:sp>
      <p:sp>
        <p:nvSpPr>
          <p:cNvPr id="3" name="Content Placeholder 2"/>
          <p:cNvSpPr>
            <a:spLocks noGrp="1"/>
          </p:cNvSpPr>
          <p:nvPr>
            <p:ph idx="1"/>
          </p:nvPr>
        </p:nvSpPr>
        <p:spPr/>
        <p:txBody>
          <a:bodyPr>
            <a:normAutofit/>
          </a:bodyPr>
          <a:lstStyle/>
          <a:p>
            <a:pPr marL="0" indent="0">
              <a:buNone/>
              <a:defRPr/>
            </a:pPr>
            <a:r>
              <a:rPr lang="en-US" dirty="0"/>
              <a:t>Three categories of Amazon’s </a:t>
            </a:r>
            <a:r>
              <a:rPr lang="en-US" dirty="0" smtClean="0"/>
              <a:t>business lines:</a:t>
            </a:r>
            <a:endParaRPr lang="en-US" dirty="0"/>
          </a:p>
          <a:p>
            <a:pPr marL="858838" indent="-403225">
              <a:buFont typeface="+mj-lt"/>
              <a:buAutoNum type="arabicPeriod"/>
              <a:defRPr/>
            </a:pPr>
            <a:r>
              <a:rPr lang="en-US" dirty="0"/>
              <a:t>Online retailing</a:t>
            </a:r>
          </a:p>
          <a:p>
            <a:pPr marL="1492250" lvl="1" indent="-522288">
              <a:buClrTx/>
              <a:buFont typeface="Helvetica" pitchFamily="34" charset="0"/>
              <a:buChar char="–"/>
              <a:defRPr/>
            </a:pPr>
            <a:r>
              <a:rPr lang="en-US" dirty="0"/>
              <a:t>Own inventory</a:t>
            </a:r>
          </a:p>
          <a:p>
            <a:pPr marL="1492250" lvl="1" indent="-522288">
              <a:buClrTx/>
              <a:buFont typeface="Helvetica" pitchFamily="34" charset="0"/>
              <a:buChar char="–"/>
              <a:defRPr/>
            </a:pPr>
            <a:r>
              <a:rPr lang="en-US" dirty="0"/>
              <a:t>Associates program</a:t>
            </a:r>
          </a:p>
          <a:p>
            <a:pPr marL="1492250" lvl="1" indent="-522288">
              <a:buClrTx/>
              <a:buFont typeface="Helvetica" pitchFamily="34" charset="0"/>
              <a:buChar char="–"/>
              <a:defRPr/>
            </a:pPr>
            <a:r>
              <a:rPr lang="en-US" dirty="0"/>
              <a:t>Consignment</a:t>
            </a:r>
          </a:p>
          <a:p>
            <a:pPr marL="858838" indent="-403225">
              <a:buFont typeface="+mj-lt"/>
              <a:buAutoNum type="arabicPeriod"/>
              <a:defRPr/>
            </a:pPr>
            <a:r>
              <a:rPr lang="en-US" dirty="0"/>
              <a:t>Order fulfillment</a:t>
            </a:r>
          </a:p>
          <a:p>
            <a:pPr marL="858838" indent="-403225">
              <a:buFont typeface="+mj-lt"/>
              <a:buAutoNum type="arabicPeriod"/>
              <a:defRPr/>
            </a:pPr>
            <a:r>
              <a:rPr lang="en-US" dirty="0"/>
              <a:t>Cloud services</a:t>
            </a:r>
          </a:p>
          <a:p>
            <a:pPr marL="914400" indent="-446088">
              <a:defRPr/>
            </a:pPr>
            <a:endParaRPr lang="en-US" dirty="0"/>
          </a:p>
        </p:txBody>
      </p:sp>
      <p:sp>
        <p:nvSpPr>
          <p:cNvPr id="5" name="Footer Placeholder 2"/>
          <p:cNvSpPr txBox="1">
            <a:spLocks/>
          </p:cNvSpPr>
          <p:nvPr/>
        </p:nvSpPr>
        <p:spPr>
          <a:xfrm>
            <a:off x="1839843" y="6400800"/>
            <a:ext cx="8432800" cy="304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spc="150" baseline="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 2015 Pearson Education, Inc. </a:t>
            </a:r>
            <a:endParaRPr lang="en-US" dirty="0"/>
          </a:p>
        </p:txBody>
      </p:sp>
      <p:sp>
        <p:nvSpPr>
          <p:cNvPr id="2" name="Footer Placeholder 1"/>
          <p:cNvSpPr>
            <a:spLocks noGrp="1"/>
          </p:cNvSpPr>
          <p:nvPr>
            <p:ph type="ftr" sz="quarter" idx="10"/>
          </p:nvPr>
        </p:nvSpPr>
        <p:spPr/>
        <p:txBody>
          <a:bodyPr/>
          <a:lstStyle/>
          <a:p>
            <a:r>
              <a:rPr lang="en-US" smtClean="0"/>
              <a:t>Copyright © 2017 Pearson Education, Inc.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Costs for </a:t>
            </a:r>
            <a:r>
              <a:rPr lang="en-US" dirty="0"/>
              <a:t>Fulfillment by Amazon </a:t>
            </a:r>
            <a:r>
              <a:rPr lang="en-US" dirty="0" smtClean="0"/>
              <a:t>by Type and Size </a:t>
            </a:r>
            <a:r>
              <a:rPr lang="en-US" dirty="0"/>
              <a:t>of the </a:t>
            </a:r>
            <a:r>
              <a:rPr lang="en-US" dirty="0" smtClean="0"/>
              <a:t>Goods </a:t>
            </a:r>
            <a:r>
              <a:rPr lang="en-US" dirty="0"/>
              <a:t>to </a:t>
            </a:r>
            <a:r>
              <a:rPr lang="en-US" dirty="0" smtClean="0"/>
              <a:t>Be </a:t>
            </a:r>
            <a:r>
              <a:rPr lang="en-US" dirty="0"/>
              <a:t>P</a:t>
            </a:r>
            <a:r>
              <a:rPr lang="en-US" dirty="0" smtClean="0"/>
              <a:t>rocessed.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8" name="Picture 7"/>
          <p:cNvPicPr preferRelativeResize="0">
            <a:picLocks/>
          </p:cNvPicPr>
          <p:nvPr/>
        </p:nvPicPr>
        <p:blipFill>
          <a:blip r:embed="rId3" cstate="print"/>
          <a:stretch>
            <a:fillRect/>
          </a:stretch>
        </p:blipFill>
        <p:spPr>
          <a:xfrm>
            <a:off x="2015413" y="1559300"/>
            <a:ext cx="8229600" cy="4023360"/>
          </a:xfrm>
          <a:prstGeom prst="rect">
            <a:avLst/>
          </a:prstGeom>
        </p:spPr>
      </p:pic>
    </p:spTree>
    <p:extLst>
      <p:ext uri="{BB962C8B-B14F-4D97-AF65-F5344CB8AC3E}">
        <p14:creationId xmlns:p14="http://schemas.microsoft.com/office/powerpoint/2010/main" xmlns="" val="362147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FBA</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 </a:t>
            </a:r>
            <a:endParaRPr lang="en-US" dirty="0"/>
          </a:p>
        </p:txBody>
      </p:sp>
      <p:sp>
        <p:nvSpPr>
          <p:cNvPr id="5" name="Content Placeholder 4"/>
          <p:cNvSpPr>
            <a:spLocks noGrp="1"/>
          </p:cNvSpPr>
          <p:nvPr>
            <p:ph idx="1"/>
          </p:nvPr>
        </p:nvSpPr>
        <p:spPr/>
        <p:txBody>
          <a:bodyPr/>
          <a:lstStyle/>
          <a:p>
            <a:r>
              <a:rPr lang="en-US" dirty="0" smtClean="0"/>
              <a:t>Amazon provides customer service </a:t>
            </a:r>
            <a:r>
              <a:rPr lang="en-US" dirty="0"/>
              <a:t>for order processing (handling returns, </a:t>
            </a:r>
            <a:r>
              <a:rPr lang="en-US" dirty="0" smtClean="0"/>
              <a:t>fixing erroneously </a:t>
            </a:r>
            <a:r>
              <a:rPr lang="en-US" dirty="0"/>
              <a:t>packed orders, answering customer order queries</a:t>
            </a:r>
            <a:r>
              <a:rPr lang="en-US" dirty="0" smtClean="0"/>
              <a:t>, etc.).</a:t>
            </a:r>
          </a:p>
          <a:p>
            <a:r>
              <a:rPr lang="en-US" dirty="0" smtClean="0"/>
              <a:t>Using </a:t>
            </a:r>
            <a:r>
              <a:rPr lang="en-US" dirty="0"/>
              <a:t>Web-standard </a:t>
            </a:r>
            <a:r>
              <a:rPr lang="en-US" dirty="0" smtClean="0"/>
              <a:t>technology, </a:t>
            </a:r>
            <a:r>
              <a:rPr lang="en-US" dirty="0"/>
              <a:t>FBA customers’ order </a:t>
            </a:r>
            <a:r>
              <a:rPr lang="en-US" dirty="0" smtClean="0"/>
              <a:t>and payment </a:t>
            </a:r>
            <a:r>
              <a:rPr lang="en-US" dirty="0"/>
              <a:t>data </a:t>
            </a:r>
            <a:r>
              <a:rPr lang="en-US" dirty="0" smtClean="0"/>
              <a:t>directly linked </a:t>
            </a:r>
            <a:r>
              <a:rPr lang="en-US" dirty="0"/>
              <a:t>to Amazon’s information systems.</a:t>
            </a:r>
            <a:endParaRPr lang="en-US" dirty="0" smtClean="0"/>
          </a:p>
          <a:p>
            <a:r>
              <a:rPr lang="en-US" dirty="0" smtClean="0"/>
              <a:t>Enables </a:t>
            </a:r>
            <a:r>
              <a:rPr lang="en-US" dirty="0"/>
              <a:t>companies to outsource order fulfillment </a:t>
            </a:r>
            <a:r>
              <a:rPr lang="en-US" dirty="0" smtClean="0"/>
              <a:t>to Amazon</a:t>
            </a:r>
            <a:r>
              <a:rPr lang="en-US" dirty="0"/>
              <a:t>, thus avoiding the cost of developing their own processes</a:t>
            </a:r>
            <a:r>
              <a:rPr lang="en-US" dirty="0" smtClean="0"/>
              <a:t>, facilities</a:t>
            </a:r>
            <a:r>
              <a:rPr lang="en-US" dirty="0"/>
              <a:t>, and information systems for this purpose.</a:t>
            </a:r>
          </a:p>
        </p:txBody>
      </p:sp>
    </p:spTree>
    <p:extLst>
      <p:ext uri="{BB962C8B-B14F-4D97-AF65-F5344CB8AC3E}">
        <p14:creationId xmlns:p14="http://schemas.microsoft.com/office/powerpoint/2010/main" xmlns="" val="1743530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Questions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a:xfrm>
            <a:off x="772583" y="1559616"/>
            <a:ext cx="10515600" cy="4023360"/>
          </a:xfrm>
        </p:spPr>
        <p:txBody>
          <a:bodyPr/>
          <a:lstStyle/>
          <a:p>
            <a:pPr marL="577850" indent="-577850">
              <a:buNone/>
            </a:pPr>
            <a:r>
              <a:rPr lang="en-US" sz="2400" dirty="0" smtClean="0"/>
              <a:t>Q1: How does organizational strategy determine information systems requirements?</a:t>
            </a:r>
          </a:p>
          <a:p>
            <a:pPr marL="577850" indent="-577850">
              <a:buNone/>
            </a:pPr>
            <a:r>
              <a:rPr lang="en-US" sz="2400" dirty="0" smtClean="0"/>
              <a:t>Q2: What five forces determine industry structure?</a:t>
            </a:r>
          </a:p>
          <a:p>
            <a:pPr marL="577850" indent="-577850">
              <a:buNone/>
            </a:pPr>
            <a:r>
              <a:rPr lang="en-US" sz="2400" dirty="0" smtClean="0"/>
              <a:t>Q3: What is competitive strategy?</a:t>
            </a:r>
          </a:p>
          <a:p>
            <a:pPr marL="577850" indent="-577850">
              <a:buNone/>
            </a:pPr>
            <a:r>
              <a:rPr lang="en-US" sz="2400" dirty="0" smtClean="0"/>
              <a:t>Q4: How does competitive strategy determine value chain structure?</a:t>
            </a:r>
          </a:p>
          <a:p>
            <a:pPr marL="577850" indent="-577850">
              <a:buNone/>
            </a:pPr>
            <a:r>
              <a:rPr lang="en-US" sz="2400" dirty="0" smtClean="0"/>
              <a:t>Q5: How do value chains determine business processes and information systems?</a:t>
            </a:r>
          </a:p>
          <a:p>
            <a:pPr marL="577850" indent="-577850">
              <a:buNone/>
            </a:pPr>
            <a:r>
              <a:rPr lang="en-US" sz="2400" dirty="0" smtClean="0"/>
              <a:t>Q6: How do information systems provide competitive advantages?</a:t>
            </a:r>
          </a:p>
          <a:p>
            <a:pPr marL="914400" lvl="3">
              <a:spcBef>
                <a:spcPts val="800"/>
              </a:spcBef>
              <a:buClrTx/>
            </a:pPr>
            <a:r>
              <a:rPr lang="en-US" sz="2400" dirty="0"/>
              <a:t>How does the knowledge in this chapter help you</a:t>
            </a:r>
            <a:r>
              <a:rPr lang="en-US" sz="2400" dirty="0" smtClean="0"/>
              <a:t>?</a:t>
            </a:r>
            <a:endParaRPr lang="en-US" sz="2400" dirty="0"/>
          </a:p>
        </p:txBody>
      </p:sp>
    </p:spTree>
    <p:extLst>
      <p:ext uri="{BB962C8B-B14F-4D97-AF65-F5344CB8AC3E}">
        <p14:creationId xmlns:p14="http://schemas.microsoft.com/office/powerpoint/2010/main" xmlns="" val="2745941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14400" indent="-914400"/>
            <a:r>
              <a:rPr lang="en-US" dirty="0" smtClean="0"/>
              <a:t>Q1: How Does Organizational Strategy Determine Information Systems Structure?</a:t>
            </a:r>
            <a:endParaRPr lang="en-US" dirty="0"/>
          </a:p>
        </p:txBody>
      </p:sp>
      <p:sp>
        <p:nvSpPr>
          <p:cNvPr id="7"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6" name="Content Placeholder 5"/>
          <p:cNvSpPr>
            <a:spLocks noGrp="1"/>
          </p:cNvSpPr>
          <p:nvPr>
            <p:ph idx="1"/>
          </p:nvPr>
        </p:nvSpPr>
        <p:spPr>
          <a:xfrm>
            <a:off x="1096434" y="1670708"/>
            <a:ext cx="10028767" cy="537365"/>
          </a:xfrm>
        </p:spPr>
        <p:txBody>
          <a:bodyPr/>
          <a:lstStyle/>
          <a:p>
            <a:pPr marL="0" indent="0" algn="ctr">
              <a:buNone/>
            </a:pPr>
            <a:r>
              <a:rPr lang="en-US" dirty="0"/>
              <a:t>Strategy Determines Information Systems</a:t>
            </a:r>
          </a:p>
        </p:txBody>
      </p:sp>
      <p:pic>
        <p:nvPicPr>
          <p:cNvPr id="1029" name="Picture 5"/>
          <p:cNvPicPr preferRelativeResize="0">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6438" y="2267715"/>
            <a:ext cx="10515601" cy="338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1799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14400" indent="-914400"/>
            <a:r>
              <a:rPr lang="en-US" dirty="0" smtClean="0"/>
              <a:t>Q2: What Five Forces Determine Industry Structure?</a:t>
            </a:r>
            <a:endParaRPr lang="en-US" dirty="0"/>
          </a:p>
        </p:txBody>
      </p:sp>
      <p:sp>
        <p:nvSpPr>
          <p:cNvPr id="5"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4" name="Content Placeholder 3"/>
          <p:cNvSpPr>
            <a:spLocks noGrp="1"/>
          </p:cNvSpPr>
          <p:nvPr>
            <p:ph idx="1"/>
          </p:nvPr>
        </p:nvSpPr>
        <p:spPr/>
        <p:txBody>
          <a:bodyPr/>
          <a:lstStyle/>
          <a:p>
            <a:pPr marL="0" indent="0">
              <a:buNone/>
            </a:pPr>
            <a:r>
              <a:rPr lang="en-US" b="1" dirty="0"/>
              <a:t>Competitive Forces</a:t>
            </a:r>
          </a:p>
          <a:p>
            <a:pPr marL="465138" indent="0">
              <a:buNone/>
            </a:pPr>
            <a:r>
              <a:rPr lang="en-US" dirty="0"/>
              <a:t>• Competition from vendors </a:t>
            </a:r>
            <a:r>
              <a:rPr lang="en-US" dirty="0" smtClean="0"/>
              <a:t>who manufacture substitutes</a:t>
            </a:r>
            <a:endParaRPr lang="en-US" dirty="0"/>
          </a:p>
          <a:p>
            <a:pPr marL="465138" indent="0">
              <a:buNone/>
            </a:pPr>
            <a:r>
              <a:rPr lang="en-US" dirty="0"/>
              <a:t>• Competition from new </a:t>
            </a:r>
            <a:r>
              <a:rPr lang="en-US" dirty="0" smtClean="0"/>
              <a:t>competitors</a:t>
            </a:r>
            <a:endParaRPr lang="en-US" dirty="0"/>
          </a:p>
          <a:p>
            <a:pPr marL="465138" indent="0">
              <a:buNone/>
            </a:pPr>
            <a:r>
              <a:rPr lang="en-US" dirty="0"/>
              <a:t>• Competition from existing </a:t>
            </a:r>
            <a:r>
              <a:rPr lang="en-US" dirty="0" smtClean="0"/>
              <a:t>rivals</a:t>
            </a:r>
            <a:endParaRPr lang="en-US" dirty="0"/>
          </a:p>
          <a:p>
            <a:pPr marL="0" indent="0">
              <a:buNone/>
            </a:pPr>
            <a:r>
              <a:rPr lang="en-US" b="1" dirty="0"/>
              <a:t>Bargaining Power Forces</a:t>
            </a:r>
          </a:p>
          <a:p>
            <a:pPr marL="465138" indent="0">
              <a:buNone/>
            </a:pPr>
            <a:r>
              <a:rPr lang="en-US" dirty="0"/>
              <a:t>• Bargaining power of </a:t>
            </a:r>
            <a:r>
              <a:rPr lang="en-US" dirty="0" smtClean="0"/>
              <a:t>suppliers</a:t>
            </a:r>
            <a:endParaRPr lang="en-US" dirty="0"/>
          </a:p>
          <a:p>
            <a:pPr marL="465138" indent="0">
              <a:buNone/>
            </a:pPr>
            <a:r>
              <a:rPr lang="en-US" dirty="0"/>
              <a:t>• Bargaining power of </a:t>
            </a:r>
            <a:r>
              <a:rPr lang="en-US" dirty="0" smtClean="0"/>
              <a:t>customers</a:t>
            </a:r>
            <a:endParaRPr lang="en-US" dirty="0"/>
          </a:p>
        </p:txBody>
      </p:sp>
    </p:spTree>
    <p:extLst>
      <p:ext uri="{BB962C8B-B14F-4D97-AF65-F5344CB8AC3E}">
        <p14:creationId xmlns:p14="http://schemas.microsoft.com/office/powerpoint/2010/main" xmlns="" val="3334405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Porter’s Five Forces Model of Industry Structure</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8" name="Picture 7"/>
          <p:cNvPicPr>
            <a:picLocks noChangeAspect="1"/>
          </p:cNvPicPr>
          <p:nvPr/>
        </p:nvPicPr>
        <p:blipFill>
          <a:blip r:embed="rId2" cstate="print"/>
          <a:stretch>
            <a:fillRect/>
          </a:stretch>
        </p:blipFill>
        <p:spPr>
          <a:xfrm>
            <a:off x="2451169" y="1642187"/>
            <a:ext cx="7302543" cy="3657600"/>
          </a:xfrm>
          <a:prstGeom prst="rect">
            <a:avLst/>
          </a:prstGeom>
        </p:spPr>
      </p:pic>
    </p:spTree>
    <p:extLst>
      <p:ext uri="{BB962C8B-B14F-4D97-AF65-F5344CB8AC3E}">
        <p14:creationId xmlns:p14="http://schemas.microsoft.com/office/powerpoint/2010/main" xmlns="" val="160712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Five Forces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8" name="Picture 7"/>
          <p:cNvPicPr preferRelativeResize="0">
            <a:picLocks/>
          </p:cNvPicPr>
          <p:nvPr/>
        </p:nvPicPr>
        <p:blipFill>
          <a:blip r:embed="rId3" cstate="print"/>
          <a:stretch>
            <a:fillRect/>
          </a:stretch>
        </p:blipFill>
        <p:spPr>
          <a:xfrm>
            <a:off x="836607" y="1574372"/>
            <a:ext cx="10515600" cy="4023360"/>
          </a:xfrm>
          <a:prstGeom prst="rect">
            <a:avLst/>
          </a:prstGeom>
        </p:spPr>
      </p:pic>
    </p:spTree>
    <p:extLst>
      <p:ext uri="{BB962C8B-B14F-4D97-AF65-F5344CB8AC3E}">
        <p14:creationId xmlns:p14="http://schemas.microsoft.com/office/powerpoint/2010/main" xmlns="" val="3049976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Forces at Falcon Security</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pic>
        <p:nvPicPr>
          <p:cNvPr id="8" name="Picture 7"/>
          <p:cNvPicPr preferRelativeResize="0">
            <a:picLocks/>
          </p:cNvPicPr>
          <p:nvPr/>
        </p:nvPicPr>
        <p:blipFill>
          <a:blip r:embed="rId3" cstate="print"/>
          <a:stretch>
            <a:fillRect/>
          </a:stretch>
        </p:blipFill>
        <p:spPr>
          <a:xfrm>
            <a:off x="844641" y="1571593"/>
            <a:ext cx="10515600" cy="3931920"/>
          </a:xfrm>
          <a:prstGeom prst="rect">
            <a:avLst/>
          </a:prstGeom>
        </p:spPr>
      </p:pic>
    </p:spTree>
    <p:extLst>
      <p:ext uri="{BB962C8B-B14F-4D97-AF65-F5344CB8AC3E}">
        <p14:creationId xmlns:p14="http://schemas.microsoft.com/office/powerpoint/2010/main" xmlns="" val="3320604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58838" indent="-858838"/>
            <a:r>
              <a:rPr lang="en-US" dirty="0" smtClean="0"/>
              <a:t>Q3</a:t>
            </a:r>
            <a:r>
              <a:rPr lang="en-US" dirty="0"/>
              <a:t>: </a:t>
            </a:r>
            <a:r>
              <a:rPr lang="en-US" dirty="0" smtClean="0"/>
              <a:t>What Is </a:t>
            </a:r>
            <a:r>
              <a:rPr lang="en-US" dirty="0"/>
              <a:t>Competitive Strategy?</a:t>
            </a:r>
          </a:p>
        </p:txBody>
      </p:sp>
      <p:sp>
        <p:nvSpPr>
          <p:cNvPr id="3" name="Footer Placeholder 2"/>
          <p:cNvSpPr>
            <a:spLocks noGrp="1"/>
          </p:cNvSpPr>
          <p:nvPr>
            <p:ph type="ftr" sz="quarter" idx="10"/>
          </p:nvPr>
        </p:nvSpPr>
        <p:spPr/>
        <p:txBody>
          <a:bodyPr/>
          <a:lstStyle/>
          <a:p>
            <a:r>
              <a:rPr lang="en-US" dirty="0" smtClean="0"/>
              <a:t>Copyright © 2017 Pearson Education, Inc. </a:t>
            </a:r>
            <a:endParaRPr lang="en-US" dirty="0"/>
          </a:p>
        </p:txBody>
      </p:sp>
      <p:sp>
        <p:nvSpPr>
          <p:cNvPr id="5" name="TextBox 4"/>
          <p:cNvSpPr txBox="1"/>
          <p:nvPr/>
        </p:nvSpPr>
        <p:spPr>
          <a:xfrm>
            <a:off x="1130724" y="2908800"/>
            <a:ext cx="3113473" cy="1384995"/>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Porter's Four </a:t>
            </a:r>
            <a:r>
              <a:rPr lang="en-US" sz="2800" dirty="0" smtClean="0">
                <a:latin typeface="Arial" panose="020B0604020202020204" pitchFamily="34" charset="0"/>
                <a:cs typeface="Arial" panose="020B0604020202020204" pitchFamily="34" charset="0"/>
              </a:rPr>
              <a:t>Competitive Strategies</a:t>
            </a:r>
            <a:endParaRPr lang="en-US" sz="28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cstate="print"/>
          <a:stretch>
            <a:fillRect/>
          </a:stretch>
        </p:blipFill>
        <p:spPr>
          <a:xfrm>
            <a:off x="3787123" y="1770447"/>
            <a:ext cx="6625840" cy="3656925"/>
          </a:xfrm>
          <a:prstGeom prst="rect">
            <a:avLst/>
          </a:prstGeom>
        </p:spPr>
      </p:pic>
    </p:spTree>
    <p:extLst>
      <p:ext uri="{BB962C8B-B14F-4D97-AF65-F5344CB8AC3E}">
        <p14:creationId xmlns:p14="http://schemas.microsoft.com/office/powerpoint/2010/main" xmlns="" val="17702235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thm15="http://schemas.microsoft.com/office/thememl/2012/main" xmlns=""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emis7e</Template>
  <TotalTime>0</TotalTime>
  <Words>2232</Words>
  <Application>Microsoft Office PowerPoint</Application>
  <PresentationFormat>Custom</PresentationFormat>
  <Paragraphs>211</Paragraphs>
  <Slides>29</Slides>
  <Notes>25</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emis7e</vt:lpstr>
      <vt:lpstr>Chapter 3</vt:lpstr>
      <vt:lpstr>“We Can't Be Everything to Everybody.”</vt:lpstr>
      <vt:lpstr>Study Questions</vt:lpstr>
      <vt:lpstr>Q1: How Does Organizational Strategy Determine Information Systems Structure?</vt:lpstr>
      <vt:lpstr>Q2: What Five Forces Determine Industry Structure?</vt:lpstr>
      <vt:lpstr>Porter’s Five Forces Model of Industry Structure</vt:lpstr>
      <vt:lpstr>Examples of Five Forces</vt:lpstr>
      <vt:lpstr>Five Forces at Falcon Security</vt:lpstr>
      <vt:lpstr>Q3: What Is Competitive Strategy?</vt:lpstr>
      <vt:lpstr>Q4: How Does Competitive Strategy Determine Value Chain Structure?</vt:lpstr>
      <vt:lpstr>Task Descriptions for Primary Activities of the Value Chain</vt:lpstr>
      <vt:lpstr>Q5: How Do Value Chains Determine Business Processes and Information Systems?</vt:lpstr>
      <vt:lpstr>Q5: (cont’d)</vt:lpstr>
      <vt:lpstr>Q7: How Do Information Systems Provide Competitive Advantages?</vt:lpstr>
      <vt:lpstr>How Does an Actual Company Use IS to Create Competitive Advantages? (cont'd)</vt:lpstr>
      <vt:lpstr>Two Roles for Information Systems Regarding Products</vt:lpstr>
      <vt:lpstr>Web Page to Select a Contact from the Customer’s Records</vt:lpstr>
      <vt:lpstr>ABC Web Page to Select a Contact from Customer’s Records</vt:lpstr>
      <vt:lpstr>Web Page to Specify Email Notification</vt:lpstr>
      <vt:lpstr>Web Page to Print Shipping Label</vt:lpstr>
      <vt:lpstr>How Does The Knowledge in This Chapter Help You?</vt:lpstr>
      <vt:lpstr>Yikes!  Bikes! </vt:lpstr>
      <vt:lpstr>Guide: Your Personal Competitive Advantage</vt:lpstr>
      <vt:lpstr>Using the Guide: Your Personal Competitive Advantage (cont'd)</vt:lpstr>
      <vt:lpstr>Active Review</vt:lpstr>
      <vt:lpstr>Case Study 3: The Amazon of Innovation</vt:lpstr>
      <vt:lpstr>Case Study 1: The Amazon of Innovation (cont'd)</vt:lpstr>
      <vt:lpstr>Costs for Fulfillment by Amazon by Type and Size of the Goods to Be Processed.</vt:lpstr>
      <vt:lpstr>Impact of FBA</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2015-11-26T22:01:15Z</dcterms:created>
  <dcterms:modified xsi:type="dcterms:W3CDTF">2016-06-10T08:44:29Z</dcterms:modified>
</cp:coreProperties>
</file>